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3" r:id="rId1"/>
    <p:sldMasterId id="2147484045" r:id="rId2"/>
  </p:sldMasterIdLst>
  <p:notesMasterIdLst>
    <p:notesMasterId r:id="rId42"/>
  </p:notesMasterIdLst>
  <p:sldIdLst>
    <p:sldId id="256" r:id="rId3"/>
    <p:sldId id="310" r:id="rId4"/>
    <p:sldId id="339" r:id="rId5"/>
    <p:sldId id="312" r:id="rId6"/>
    <p:sldId id="313" r:id="rId7"/>
    <p:sldId id="344" r:id="rId8"/>
    <p:sldId id="343" r:id="rId9"/>
    <p:sldId id="345" r:id="rId10"/>
    <p:sldId id="346" r:id="rId11"/>
    <p:sldId id="347" r:id="rId12"/>
    <p:sldId id="348" r:id="rId13"/>
    <p:sldId id="349" r:id="rId14"/>
    <p:sldId id="383" r:id="rId15"/>
    <p:sldId id="350" r:id="rId16"/>
    <p:sldId id="352" r:id="rId17"/>
    <p:sldId id="353" r:id="rId18"/>
    <p:sldId id="332" r:id="rId19"/>
    <p:sldId id="355" r:id="rId20"/>
    <p:sldId id="356" r:id="rId21"/>
    <p:sldId id="357" r:id="rId22"/>
    <p:sldId id="358" r:id="rId23"/>
    <p:sldId id="359" r:id="rId24"/>
    <p:sldId id="360" r:id="rId25"/>
    <p:sldId id="361" r:id="rId26"/>
    <p:sldId id="362" r:id="rId27"/>
    <p:sldId id="363" r:id="rId28"/>
    <p:sldId id="364" r:id="rId29"/>
    <p:sldId id="365" r:id="rId30"/>
    <p:sldId id="382" r:id="rId31"/>
    <p:sldId id="366" r:id="rId32"/>
    <p:sldId id="304" r:id="rId33"/>
    <p:sldId id="367" r:id="rId34"/>
    <p:sldId id="368" r:id="rId35"/>
    <p:sldId id="371" r:id="rId36"/>
    <p:sldId id="372" r:id="rId37"/>
    <p:sldId id="379" r:id="rId38"/>
    <p:sldId id="380" r:id="rId39"/>
    <p:sldId id="381" r:id="rId40"/>
    <p:sldId id="301" r:id="rId41"/>
  </p:sldIdLst>
  <p:sldSz cx="9144000" cy="6858000" type="screen4x3"/>
  <p:notesSz cx="6858000" cy="9144000"/>
  <p:defaultTextStyle>
    <a:defPPr>
      <a:defRPr lang="en-US"/>
    </a:defPPr>
    <a:lvl1pPr algn="l" rtl="0" eaLnBrk="0" fontAlgn="base" hangingPunct="0">
      <a:spcBef>
        <a:spcPct val="0"/>
      </a:spcBef>
      <a:spcAft>
        <a:spcPct val="0"/>
      </a:spcAft>
      <a:defRPr sz="6000" kern="1200">
        <a:solidFill>
          <a:schemeClr val="tx1"/>
        </a:solidFill>
        <a:latin typeface="Tahoma" pitchFamily="34" charset="0"/>
        <a:ea typeface="+mn-ea"/>
        <a:cs typeface="Arial" charset="0"/>
      </a:defRPr>
    </a:lvl1pPr>
    <a:lvl2pPr marL="457200" algn="l" rtl="0" eaLnBrk="0" fontAlgn="base" hangingPunct="0">
      <a:spcBef>
        <a:spcPct val="0"/>
      </a:spcBef>
      <a:spcAft>
        <a:spcPct val="0"/>
      </a:spcAft>
      <a:defRPr sz="6000" kern="1200">
        <a:solidFill>
          <a:schemeClr val="tx1"/>
        </a:solidFill>
        <a:latin typeface="Tahoma" pitchFamily="34" charset="0"/>
        <a:ea typeface="+mn-ea"/>
        <a:cs typeface="Arial" charset="0"/>
      </a:defRPr>
    </a:lvl2pPr>
    <a:lvl3pPr marL="914400" algn="l" rtl="0" eaLnBrk="0" fontAlgn="base" hangingPunct="0">
      <a:spcBef>
        <a:spcPct val="0"/>
      </a:spcBef>
      <a:spcAft>
        <a:spcPct val="0"/>
      </a:spcAft>
      <a:defRPr sz="6000" kern="1200">
        <a:solidFill>
          <a:schemeClr val="tx1"/>
        </a:solidFill>
        <a:latin typeface="Tahoma" pitchFamily="34" charset="0"/>
        <a:ea typeface="+mn-ea"/>
        <a:cs typeface="Arial" charset="0"/>
      </a:defRPr>
    </a:lvl3pPr>
    <a:lvl4pPr marL="1371600" algn="l" rtl="0" eaLnBrk="0" fontAlgn="base" hangingPunct="0">
      <a:spcBef>
        <a:spcPct val="0"/>
      </a:spcBef>
      <a:spcAft>
        <a:spcPct val="0"/>
      </a:spcAft>
      <a:defRPr sz="6000" kern="1200">
        <a:solidFill>
          <a:schemeClr val="tx1"/>
        </a:solidFill>
        <a:latin typeface="Tahoma" pitchFamily="34" charset="0"/>
        <a:ea typeface="+mn-ea"/>
        <a:cs typeface="Arial" charset="0"/>
      </a:defRPr>
    </a:lvl4pPr>
    <a:lvl5pPr marL="1828800" algn="l" rtl="0" eaLnBrk="0" fontAlgn="base" hangingPunct="0">
      <a:spcBef>
        <a:spcPct val="0"/>
      </a:spcBef>
      <a:spcAft>
        <a:spcPct val="0"/>
      </a:spcAft>
      <a:defRPr sz="6000" kern="1200">
        <a:solidFill>
          <a:schemeClr val="tx1"/>
        </a:solidFill>
        <a:latin typeface="Tahoma" pitchFamily="34" charset="0"/>
        <a:ea typeface="+mn-ea"/>
        <a:cs typeface="Arial" charset="0"/>
      </a:defRPr>
    </a:lvl5pPr>
    <a:lvl6pPr marL="2286000" algn="l" defTabSz="914400" rtl="0" eaLnBrk="1" latinLnBrk="0" hangingPunct="1">
      <a:defRPr sz="6000" kern="1200">
        <a:solidFill>
          <a:schemeClr val="tx1"/>
        </a:solidFill>
        <a:latin typeface="Tahoma" pitchFamily="34" charset="0"/>
        <a:ea typeface="+mn-ea"/>
        <a:cs typeface="Arial" charset="0"/>
      </a:defRPr>
    </a:lvl6pPr>
    <a:lvl7pPr marL="2743200" algn="l" defTabSz="914400" rtl="0" eaLnBrk="1" latinLnBrk="0" hangingPunct="1">
      <a:defRPr sz="6000" kern="1200">
        <a:solidFill>
          <a:schemeClr val="tx1"/>
        </a:solidFill>
        <a:latin typeface="Tahoma" pitchFamily="34" charset="0"/>
        <a:ea typeface="+mn-ea"/>
        <a:cs typeface="Arial" charset="0"/>
      </a:defRPr>
    </a:lvl7pPr>
    <a:lvl8pPr marL="3200400" algn="l" defTabSz="914400" rtl="0" eaLnBrk="1" latinLnBrk="0" hangingPunct="1">
      <a:defRPr sz="6000" kern="1200">
        <a:solidFill>
          <a:schemeClr val="tx1"/>
        </a:solidFill>
        <a:latin typeface="Tahoma" pitchFamily="34" charset="0"/>
        <a:ea typeface="+mn-ea"/>
        <a:cs typeface="Arial" charset="0"/>
      </a:defRPr>
    </a:lvl8pPr>
    <a:lvl9pPr marL="3657600" algn="l" defTabSz="914400" rtl="0" eaLnBrk="1" latinLnBrk="0" hangingPunct="1">
      <a:defRPr sz="6000"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000099"/>
    <a:srgbClr val="663300"/>
    <a:srgbClr val="996633"/>
    <a:srgbClr val="00CC00"/>
    <a:srgbClr val="99FF33"/>
    <a:srgbClr val="FF0000"/>
    <a:srgbClr val="E9F38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31" autoAdjust="0"/>
    <p:restoredTop sz="89729" autoAdjust="0"/>
  </p:normalViewPr>
  <p:slideViewPr>
    <p:cSldViewPr>
      <p:cViewPr varScale="1">
        <p:scale>
          <a:sx n="104" d="100"/>
          <a:sy n="104" d="100"/>
        </p:scale>
        <p:origin x="-182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646" y="-102"/>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Arial" charset="0"/>
              </a:defRPr>
            </a:lvl1pPr>
          </a:lstStyle>
          <a:p>
            <a:pPr>
              <a:defRPr/>
            </a:pPr>
            <a:endParaRPr lang="bs-Latn-BA"/>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Arial" charset="0"/>
              </a:defRPr>
            </a:lvl1pPr>
          </a:lstStyle>
          <a:p>
            <a:pPr>
              <a:defRPr/>
            </a:pPr>
            <a:fld id="{7C60BDB8-E83D-4E84-BBCE-38410034ACA2}" type="datetimeFigureOut">
              <a:rPr lang="bs-Latn-BA"/>
              <a:pPr>
                <a:defRPr/>
              </a:pPr>
              <a:t>15.5.2019.</a:t>
            </a:fld>
            <a:endParaRPr lang="bs-Latn-BA"/>
          </a:p>
        </p:txBody>
      </p:sp>
      <p:sp>
        <p:nvSpPr>
          <p:cNvPr id="51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bs-Latn-BA" noProof="0" smtClean="0"/>
              <a:t>Click to edit Master text styles</a:t>
            </a:r>
          </a:p>
          <a:p>
            <a:pPr lvl="1"/>
            <a:r>
              <a:rPr lang="bs-Latn-BA" noProof="0" smtClean="0"/>
              <a:t>Second level</a:t>
            </a:r>
          </a:p>
          <a:p>
            <a:pPr lvl="2"/>
            <a:r>
              <a:rPr lang="bs-Latn-BA" noProof="0" smtClean="0"/>
              <a:t>Third level</a:t>
            </a:r>
          </a:p>
          <a:p>
            <a:pPr lvl="3"/>
            <a:r>
              <a:rPr lang="bs-Latn-BA" noProof="0" smtClean="0"/>
              <a:t>Fourth level</a:t>
            </a:r>
          </a:p>
          <a:p>
            <a:pPr lvl="4"/>
            <a:r>
              <a:rPr lang="bs-Latn-BA" noProof="0" smtClean="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Arial" charset="0"/>
              </a:defRPr>
            </a:lvl1pPr>
          </a:lstStyle>
          <a:p>
            <a:pPr>
              <a:defRPr/>
            </a:pPr>
            <a:endParaRPr lang="bs-Latn-BA"/>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B627DE9-8DFE-4AD0-880D-A2EC24C38A2F}" type="slidenum">
              <a:rPr lang="bs-Latn-BA"/>
              <a:pPr/>
              <a:t>‹#›</a:t>
            </a:fld>
            <a:endParaRPr lang="bs-Latn-B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Rot="1" noChangeArrowheads="1" noTextEdit="1"/>
          </p:cNvSpPr>
          <p:nvPr>
            <p:ph type="sldImg"/>
          </p:nvPr>
        </p:nvSpPr>
        <p:spPr>
          <a:ln/>
        </p:spPr>
      </p:sp>
      <p:sp>
        <p:nvSpPr>
          <p:cNvPr id="7171" name="Rectangle 3"/>
          <p:cNvSpPr>
            <a:spLocks noGrp="1" noChangeArrowheads="1"/>
          </p:cNvSpPr>
          <p:nvPr>
            <p:ph type="body" idx="1"/>
          </p:nvPr>
        </p:nvSpPr>
        <p:spPr>
          <a:noFill/>
          <a:ln/>
        </p:spPr>
        <p:txBody>
          <a:bodyPr/>
          <a:lstStyle/>
          <a:p>
            <a:pPr eaLnBrk="1" hangingPunct="1"/>
            <a:endParaRPr lang="bs-Latn-B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p:spPr>
        <p:txBody>
          <a:bodyPr/>
          <a:lstStyle/>
          <a:p>
            <a:endParaRPr lang="en-GB"/>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p:spPr>
        <p:txBody>
          <a:bodyPr/>
          <a:lstStyle/>
          <a:p>
            <a:endParaRPr lang="en-GB"/>
          </a:p>
        </p:txBody>
      </p:sp>
      <p:sp>
        <p:nvSpPr>
          <p:cNvPr id="113667" name="Rectangle 3"/>
          <p:cNvSpPr>
            <a:spLocks noGrp="1" noChangeArrowheads="1"/>
          </p:cNvSpPr>
          <p:nvPr>
            <p:ph type="ctrTitle"/>
          </p:nvPr>
        </p:nvSpPr>
        <p:spPr>
          <a:xfrm>
            <a:off x="315913" y="466725"/>
            <a:ext cx="6781800" cy="2133600"/>
          </a:xfrm>
        </p:spPr>
        <p:txBody>
          <a:bodyPr/>
          <a:lstStyle>
            <a:lvl1pPr algn="r">
              <a:defRPr sz="4800"/>
            </a:lvl1pPr>
          </a:lstStyle>
          <a:p>
            <a:r>
              <a:rPr lang="bs-Latn-BA" altLang="en-US"/>
              <a:t>Click to edit Master title style</a:t>
            </a:r>
          </a:p>
        </p:txBody>
      </p:sp>
      <p:sp>
        <p:nvSpPr>
          <p:cNvPr id="113668"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bs-Latn-BA"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fld id="{F2C47AB2-3F7C-4D30-AA51-5D482DD2BD6F}" type="datetimeFigureOut">
              <a:rPr lang="en-US"/>
              <a:pPr>
                <a:defRPr/>
              </a:pPr>
              <a:t>5/15/2019</a:t>
            </a:fld>
            <a:endParaRPr lang="bs-Latn-BA" altLang="en-US"/>
          </a:p>
        </p:txBody>
      </p:sp>
      <p:sp>
        <p:nvSpPr>
          <p:cNvPr id="39" name="Rectangle 6"/>
          <p:cNvSpPr>
            <a:spLocks noGrp="1" noChangeArrowheads="1"/>
          </p:cNvSpPr>
          <p:nvPr>
            <p:ph type="ftr" sz="quarter" idx="11"/>
          </p:nvPr>
        </p:nvSpPr>
        <p:spPr/>
        <p:txBody>
          <a:bodyPr/>
          <a:lstStyle>
            <a:lvl1pPr>
              <a:defRPr/>
            </a:lvl1pPr>
          </a:lstStyle>
          <a:p>
            <a:pPr>
              <a:defRPr/>
            </a:pPr>
            <a:endParaRPr lang="bs-Latn-BA" altLang="en-US"/>
          </a:p>
        </p:txBody>
      </p:sp>
      <p:sp>
        <p:nvSpPr>
          <p:cNvPr id="40" name="Rectangle 7"/>
          <p:cNvSpPr>
            <a:spLocks noGrp="1" noChangeArrowheads="1"/>
          </p:cNvSpPr>
          <p:nvPr>
            <p:ph type="sldNum" sz="quarter" idx="12"/>
          </p:nvPr>
        </p:nvSpPr>
        <p:spPr/>
        <p:txBody>
          <a:bodyPr/>
          <a:lstStyle>
            <a:lvl1pPr>
              <a:defRPr/>
            </a:lvl1pPr>
          </a:lstStyle>
          <a:p>
            <a:fld id="{05339654-EE27-4C97-ABBD-81BA523B41BB}" type="slidenum">
              <a:rPr lang="bs-Latn-BA" altLang="en-US"/>
              <a:pPr/>
              <a:t>‹#›</a:t>
            </a:fld>
            <a:endParaRPr lang="bs-Latn-BA"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Rectangle 5"/>
          <p:cNvSpPr>
            <a:spLocks noGrp="1" noChangeArrowheads="1"/>
          </p:cNvSpPr>
          <p:nvPr>
            <p:ph type="dt" sz="half" idx="10"/>
          </p:nvPr>
        </p:nvSpPr>
        <p:spPr>
          <a:ln/>
        </p:spPr>
        <p:txBody>
          <a:bodyPr/>
          <a:lstStyle>
            <a:lvl1pPr>
              <a:defRPr/>
            </a:lvl1pPr>
          </a:lstStyle>
          <a:p>
            <a:pPr>
              <a:defRPr/>
            </a:pPr>
            <a:fld id="{98D4FB4D-C6E5-4B39-AB6A-0657E0E5F292}" type="datetimeFigureOut">
              <a:rPr lang="en-US"/>
              <a:pPr>
                <a:defRPr/>
              </a:pPr>
              <a:t>5/15/2019</a:t>
            </a:fld>
            <a:endParaRPr lang="bs-Latn-BA"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6" name="Rectangle 7"/>
          <p:cNvSpPr>
            <a:spLocks noGrp="1" noChangeArrowheads="1"/>
          </p:cNvSpPr>
          <p:nvPr>
            <p:ph type="sldNum" sz="quarter" idx="12"/>
          </p:nvPr>
        </p:nvSpPr>
        <p:spPr>
          <a:ln/>
        </p:spPr>
        <p:txBody>
          <a:bodyPr/>
          <a:lstStyle>
            <a:lvl1pPr>
              <a:defRPr/>
            </a:lvl1pPr>
          </a:lstStyle>
          <a:p>
            <a:fld id="{0BC055AB-1A28-4B94-9702-3B6162BF835F}" type="slidenum">
              <a:rPr lang="bs-Latn-BA" altLang="en-US"/>
              <a:pPr/>
              <a:t>‹#›</a:t>
            </a:fld>
            <a:endParaRPr lang="bs-Latn-BA"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bs-Latn-BA"/>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Rectangle 5"/>
          <p:cNvSpPr>
            <a:spLocks noGrp="1" noChangeArrowheads="1"/>
          </p:cNvSpPr>
          <p:nvPr>
            <p:ph type="dt" sz="half" idx="10"/>
          </p:nvPr>
        </p:nvSpPr>
        <p:spPr>
          <a:ln/>
        </p:spPr>
        <p:txBody>
          <a:bodyPr/>
          <a:lstStyle>
            <a:lvl1pPr>
              <a:defRPr/>
            </a:lvl1pPr>
          </a:lstStyle>
          <a:p>
            <a:pPr>
              <a:defRPr/>
            </a:pPr>
            <a:fld id="{F706A1D3-702E-4B83-BC21-06881CF30955}" type="datetimeFigureOut">
              <a:rPr lang="en-US"/>
              <a:pPr>
                <a:defRPr/>
              </a:pPr>
              <a:t>5/15/2019</a:t>
            </a:fld>
            <a:endParaRPr lang="bs-Latn-BA"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6" name="Rectangle 7"/>
          <p:cNvSpPr>
            <a:spLocks noGrp="1" noChangeArrowheads="1"/>
          </p:cNvSpPr>
          <p:nvPr>
            <p:ph type="sldNum" sz="quarter" idx="12"/>
          </p:nvPr>
        </p:nvSpPr>
        <p:spPr>
          <a:ln/>
        </p:spPr>
        <p:txBody>
          <a:bodyPr/>
          <a:lstStyle>
            <a:lvl1pPr>
              <a:defRPr/>
            </a:lvl1pPr>
          </a:lstStyle>
          <a:p>
            <a:fld id="{CF2E64D7-A880-4435-A65F-9834B6A788C5}" type="slidenum">
              <a:rPr lang="bs-Latn-BA" altLang="en-US"/>
              <a:pPr/>
              <a:t>‹#›</a:t>
            </a:fld>
            <a:endParaRPr lang="bs-Latn-BA"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28B81A2E-72C7-41C9-BAFD-5D92674C5D04}" type="datetimeFigureOut">
              <a:rPr lang="en-US"/>
              <a:pPr>
                <a:defRPr/>
              </a:pPr>
              <a:t>5/15/2019</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A0A31E9A-886C-4FDB-BE7B-40B4C0580B5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Rectangle 5"/>
          <p:cNvSpPr>
            <a:spLocks noGrp="1" noChangeArrowheads="1"/>
          </p:cNvSpPr>
          <p:nvPr>
            <p:ph type="dt" sz="half" idx="10"/>
          </p:nvPr>
        </p:nvSpPr>
        <p:spPr>
          <a:ln/>
        </p:spPr>
        <p:txBody>
          <a:bodyPr/>
          <a:lstStyle>
            <a:lvl1pPr>
              <a:defRPr/>
            </a:lvl1pPr>
          </a:lstStyle>
          <a:p>
            <a:pPr>
              <a:defRPr/>
            </a:pPr>
            <a:fld id="{4A084B49-E95D-4A2D-B99C-E83B80E0CA3C}" type="datetimeFigureOut">
              <a:rPr lang="en-US"/>
              <a:pPr>
                <a:defRPr/>
              </a:pPr>
              <a:t>5/15/2019</a:t>
            </a:fld>
            <a:endParaRPr lang="bs-Latn-BA"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6" name="Rectangle 7"/>
          <p:cNvSpPr>
            <a:spLocks noGrp="1" noChangeArrowheads="1"/>
          </p:cNvSpPr>
          <p:nvPr>
            <p:ph type="sldNum" sz="quarter" idx="12"/>
          </p:nvPr>
        </p:nvSpPr>
        <p:spPr>
          <a:ln/>
        </p:spPr>
        <p:txBody>
          <a:bodyPr/>
          <a:lstStyle>
            <a:lvl1pPr>
              <a:defRPr/>
            </a:lvl1pPr>
          </a:lstStyle>
          <a:p>
            <a:fld id="{D094C682-2CBA-458A-B330-AC817E6CEFCB}" type="slidenum">
              <a:rPr lang="bs-Latn-BA" altLang="en-US"/>
              <a:pPr/>
              <a:t>‹#›</a:t>
            </a:fld>
            <a:endParaRPr lang="bs-Latn-BA"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s-Latn-B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4D67934-A428-45A1-A593-D0339CBE758B}" type="datetimeFigureOut">
              <a:rPr lang="en-US"/>
              <a:pPr>
                <a:defRPr/>
              </a:pPr>
              <a:t>5/15/2019</a:t>
            </a:fld>
            <a:endParaRPr lang="bs-Latn-BA"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6" name="Rectangle 7"/>
          <p:cNvSpPr>
            <a:spLocks noGrp="1" noChangeArrowheads="1"/>
          </p:cNvSpPr>
          <p:nvPr>
            <p:ph type="sldNum" sz="quarter" idx="12"/>
          </p:nvPr>
        </p:nvSpPr>
        <p:spPr>
          <a:ln/>
        </p:spPr>
        <p:txBody>
          <a:bodyPr/>
          <a:lstStyle>
            <a:lvl1pPr>
              <a:defRPr/>
            </a:lvl1pPr>
          </a:lstStyle>
          <a:p>
            <a:fld id="{CA006E6C-F701-4896-B648-4197691D4611}" type="slidenum">
              <a:rPr lang="bs-Latn-BA" altLang="en-US"/>
              <a:pPr/>
              <a:t>‹#›</a:t>
            </a:fld>
            <a:endParaRPr lang="bs-Latn-BA"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Rectangle 5"/>
          <p:cNvSpPr>
            <a:spLocks noGrp="1" noChangeArrowheads="1"/>
          </p:cNvSpPr>
          <p:nvPr>
            <p:ph type="dt" sz="half" idx="10"/>
          </p:nvPr>
        </p:nvSpPr>
        <p:spPr>
          <a:ln/>
        </p:spPr>
        <p:txBody>
          <a:bodyPr/>
          <a:lstStyle>
            <a:lvl1pPr>
              <a:defRPr/>
            </a:lvl1pPr>
          </a:lstStyle>
          <a:p>
            <a:pPr>
              <a:defRPr/>
            </a:pPr>
            <a:fld id="{BD0AEDD4-FF0A-4EC4-8454-A44FC16A908F}" type="datetimeFigureOut">
              <a:rPr lang="en-US"/>
              <a:pPr>
                <a:defRPr/>
              </a:pPr>
              <a:t>5/15/2019</a:t>
            </a:fld>
            <a:endParaRPr lang="bs-Latn-BA"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7" name="Rectangle 7"/>
          <p:cNvSpPr>
            <a:spLocks noGrp="1" noChangeArrowheads="1"/>
          </p:cNvSpPr>
          <p:nvPr>
            <p:ph type="sldNum" sz="quarter" idx="12"/>
          </p:nvPr>
        </p:nvSpPr>
        <p:spPr>
          <a:ln/>
        </p:spPr>
        <p:txBody>
          <a:bodyPr/>
          <a:lstStyle>
            <a:lvl1pPr>
              <a:defRPr/>
            </a:lvl1pPr>
          </a:lstStyle>
          <a:p>
            <a:fld id="{DF1BA525-702A-415E-865E-C3F21D149FD1}" type="slidenum">
              <a:rPr lang="bs-Latn-BA" altLang="en-US"/>
              <a:pPr/>
              <a:t>‹#›</a:t>
            </a:fld>
            <a:endParaRPr lang="bs-Latn-BA"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bs-Latn-B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7" name="Rectangle 5"/>
          <p:cNvSpPr>
            <a:spLocks noGrp="1" noChangeArrowheads="1"/>
          </p:cNvSpPr>
          <p:nvPr>
            <p:ph type="dt" sz="half" idx="10"/>
          </p:nvPr>
        </p:nvSpPr>
        <p:spPr>
          <a:ln/>
        </p:spPr>
        <p:txBody>
          <a:bodyPr/>
          <a:lstStyle>
            <a:lvl1pPr>
              <a:defRPr/>
            </a:lvl1pPr>
          </a:lstStyle>
          <a:p>
            <a:pPr>
              <a:defRPr/>
            </a:pPr>
            <a:fld id="{858EF88A-452E-478F-B21B-C6E6BB235D12}" type="datetimeFigureOut">
              <a:rPr lang="en-US"/>
              <a:pPr>
                <a:defRPr/>
              </a:pPr>
              <a:t>5/15/2019</a:t>
            </a:fld>
            <a:endParaRPr lang="bs-Latn-BA"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9" name="Rectangle 7"/>
          <p:cNvSpPr>
            <a:spLocks noGrp="1" noChangeArrowheads="1"/>
          </p:cNvSpPr>
          <p:nvPr>
            <p:ph type="sldNum" sz="quarter" idx="12"/>
          </p:nvPr>
        </p:nvSpPr>
        <p:spPr>
          <a:ln/>
        </p:spPr>
        <p:txBody>
          <a:bodyPr/>
          <a:lstStyle>
            <a:lvl1pPr>
              <a:defRPr/>
            </a:lvl1pPr>
          </a:lstStyle>
          <a:p>
            <a:fld id="{054DBBE1-18D0-4125-B0BB-F0E7C2EC79E3}" type="slidenum">
              <a:rPr lang="bs-Latn-BA" altLang="en-US"/>
              <a:pPr/>
              <a:t>‹#›</a:t>
            </a:fld>
            <a:endParaRPr lang="bs-Latn-BA"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Rectangle 5"/>
          <p:cNvSpPr>
            <a:spLocks noGrp="1" noChangeArrowheads="1"/>
          </p:cNvSpPr>
          <p:nvPr>
            <p:ph type="dt" sz="half" idx="10"/>
          </p:nvPr>
        </p:nvSpPr>
        <p:spPr>
          <a:ln/>
        </p:spPr>
        <p:txBody>
          <a:bodyPr/>
          <a:lstStyle>
            <a:lvl1pPr>
              <a:defRPr/>
            </a:lvl1pPr>
          </a:lstStyle>
          <a:p>
            <a:pPr>
              <a:defRPr/>
            </a:pPr>
            <a:fld id="{22435638-9877-4BDC-A4FE-DC3C4FFD4A18}" type="datetimeFigureOut">
              <a:rPr lang="en-US"/>
              <a:pPr>
                <a:defRPr/>
              </a:pPr>
              <a:t>5/15/2019</a:t>
            </a:fld>
            <a:endParaRPr lang="bs-Latn-BA"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5" name="Rectangle 7"/>
          <p:cNvSpPr>
            <a:spLocks noGrp="1" noChangeArrowheads="1"/>
          </p:cNvSpPr>
          <p:nvPr>
            <p:ph type="sldNum" sz="quarter" idx="12"/>
          </p:nvPr>
        </p:nvSpPr>
        <p:spPr>
          <a:ln/>
        </p:spPr>
        <p:txBody>
          <a:bodyPr/>
          <a:lstStyle>
            <a:lvl1pPr>
              <a:defRPr/>
            </a:lvl1pPr>
          </a:lstStyle>
          <a:p>
            <a:fld id="{631147AF-8785-4B50-87CC-3E2F67450D02}" type="slidenum">
              <a:rPr lang="bs-Latn-BA" altLang="en-US"/>
              <a:pPr/>
              <a:t>‹#›</a:t>
            </a:fld>
            <a:endParaRPr lang="bs-Latn-BA"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885B5E9C-A25A-4DEB-8BAE-38E5BB359DAB}" type="datetimeFigureOut">
              <a:rPr lang="en-US"/>
              <a:pPr>
                <a:defRPr/>
              </a:pPr>
              <a:t>5/15/2019</a:t>
            </a:fld>
            <a:endParaRPr lang="bs-Latn-BA"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4" name="Rectangle 7"/>
          <p:cNvSpPr>
            <a:spLocks noGrp="1" noChangeArrowheads="1"/>
          </p:cNvSpPr>
          <p:nvPr>
            <p:ph type="sldNum" sz="quarter" idx="12"/>
          </p:nvPr>
        </p:nvSpPr>
        <p:spPr>
          <a:ln/>
        </p:spPr>
        <p:txBody>
          <a:bodyPr/>
          <a:lstStyle>
            <a:lvl1pPr>
              <a:defRPr/>
            </a:lvl1pPr>
          </a:lstStyle>
          <a:p>
            <a:fld id="{0181EA8F-8040-4173-B8A2-9FDD275634BF}" type="slidenum">
              <a:rPr lang="bs-Latn-BA" altLang="en-US"/>
              <a:pPr/>
              <a:t>‹#›</a:t>
            </a:fld>
            <a:endParaRPr lang="bs-Latn-BA"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bs-Latn-B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79E8A52-C9D4-4E15-A71C-FDCB31BAB4BF}" type="datetimeFigureOut">
              <a:rPr lang="en-US"/>
              <a:pPr>
                <a:defRPr/>
              </a:pPr>
              <a:t>5/15/2019</a:t>
            </a:fld>
            <a:endParaRPr lang="bs-Latn-BA"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7" name="Rectangle 7"/>
          <p:cNvSpPr>
            <a:spLocks noGrp="1" noChangeArrowheads="1"/>
          </p:cNvSpPr>
          <p:nvPr>
            <p:ph type="sldNum" sz="quarter" idx="12"/>
          </p:nvPr>
        </p:nvSpPr>
        <p:spPr>
          <a:ln/>
        </p:spPr>
        <p:txBody>
          <a:bodyPr/>
          <a:lstStyle>
            <a:lvl1pPr>
              <a:defRPr/>
            </a:lvl1pPr>
          </a:lstStyle>
          <a:p>
            <a:fld id="{E553B898-EC43-4D35-8DB2-24392F2013BD}" type="slidenum">
              <a:rPr lang="bs-Latn-BA" altLang="en-US"/>
              <a:pPr/>
              <a:t>‹#›</a:t>
            </a:fld>
            <a:endParaRPr lang="bs-Latn-BA"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bs-Latn-B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s-Latn-B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6BFD7560-CC89-4836-B51B-26BFDDE4C732}" type="datetimeFigureOut">
              <a:rPr lang="en-US"/>
              <a:pPr>
                <a:defRPr/>
              </a:pPr>
              <a:t>5/15/2019</a:t>
            </a:fld>
            <a:endParaRPr lang="bs-Latn-BA"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bs-Latn-BA" altLang="en-US"/>
          </a:p>
        </p:txBody>
      </p:sp>
      <p:sp>
        <p:nvSpPr>
          <p:cNvPr id="7" name="Rectangle 7"/>
          <p:cNvSpPr>
            <a:spLocks noGrp="1" noChangeArrowheads="1"/>
          </p:cNvSpPr>
          <p:nvPr>
            <p:ph type="sldNum" sz="quarter" idx="12"/>
          </p:nvPr>
        </p:nvSpPr>
        <p:spPr>
          <a:ln/>
        </p:spPr>
        <p:txBody>
          <a:bodyPr/>
          <a:lstStyle>
            <a:lvl1pPr>
              <a:defRPr/>
            </a:lvl1pPr>
          </a:lstStyle>
          <a:p>
            <a:fld id="{B6B81169-84CD-47AE-A441-C1D4A500250F}" type="slidenum">
              <a:rPr lang="bs-Latn-BA" altLang="en-US"/>
              <a:pPr/>
              <a:t>‹#›</a:t>
            </a:fld>
            <a:endParaRPr lang="bs-Latn-BA"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962900" y="152400"/>
            <a:ext cx="0" cy="1524000"/>
          </a:xfrm>
          <a:prstGeom prst="line">
            <a:avLst/>
          </a:prstGeom>
          <a:noFill/>
          <a:ln w="9525">
            <a:solidFill>
              <a:schemeClr val="tx1"/>
            </a:solidFill>
            <a:round/>
            <a:headEnd/>
            <a:tailEnd/>
          </a:ln>
        </p:spPr>
        <p:txBody>
          <a:bodyPr/>
          <a:lstStyle/>
          <a:p>
            <a:endParaRPr lang="en-GB"/>
          </a:p>
        </p:txBody>
      </p:sp>
      <p:sp>
        <p:nvSpPr>
          <p:cNvPr id="1027"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bs-Latn-BA" altLang="en-US" smtClean="0"/>
              <a:t>Click to edit Master title style</a:t>
            </a:r>
          </a:p>
        </p:txBody>
      </p:sp>
      <p:sp>
        <p:nvSpPr>
          <p:cNvPr id="1028"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bs-Latn-BA" altLang="en-US" smtClean="0"/>
              <a:t>Click to edit Master text styles</a:t>
            </a:r>
          </a:p>
          <a:p>
            <a:pPr lvl="1"/>
            <a:r>
              <a:rPr lang="bs-Latn-BA" altLang="en-US" smtClean="0"/>
              <a:t>Second level</a:t>
            </a:r>
          </a:p>
          <a:p>
            <a:pPr lvl="2"/>
            <a:r>
              <a:rPr lang="bs-Latn-BA" altLang="en-US" smtClean="0"/>
              <a:t>Third level</a:t>
            </a:r>
          </a:p>
          <a:p>
            <a:pPr lvl="3"/>
            <a:r>
              <a:rPr lang="bs-Latn-BA" altLang="en-US" smtClean="0"/>
              <a:t>Fourth level</a:t>
            </a:r>
          </a:p>
          <a:p>
            <a:pPr lvl="4"/>
            <a:r>
              <a:rPr lang="bs-Latn-BA" altLang="en-US" smtClean="0"/>
              <a:t>Fifth level</a:t>
            </a:r>
          </a:p>
        </p:txBody>
      </p:sp>
      <p:sp>
        <p:nvSpPr>
          <p:cNvPr id="112645"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cs typeface="Arial" charset="0"/>
              </a:defRPr>
            </a:lvl1pPr>
          </a:lstStyle>
          <a:p>
            <a:pPr>
              <a:defRPr/>
            </a:pPr>
            <a:fld id="{069F198B-C4DF-4588-B17C-08E8AAAE77FF}" type="datetimeFigureOut">
              <a:rPr lang="en-US"/>
              <a:pPr>
                <a:defRPr/>
              </a:pPr>
              <a:t>5/15/2019</a:t>
            </a:fld>
            <a:endParaRPr lang="bs-Latn-BA" altLang="en-US"/>
          </a:p>
        </p:txBody>
      </p:sp>
      <p:sp>
        <p:nvSpPr>
          <p:cNvPr id="112646"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cs typeface="Arial" charset="0"/>
              </a:defRPr>
            </a:lvl1pPr>
          </a:lstStyle>
          <a:p>
            <a:pPr>
              <a:defRPr/>
            </a:pPr>
            <a:endParaRPr lang="bs-Latn-BA" altLang="en-US"/>
          </a:p>
        </p:txBody>
      </p:sp>
      <p:sp>
        <p:nvSpPr>
          <p:cNvPr id="112647"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fld id="{402B73E3-DA0E-4F59-885D-16DDA7999C9C}" type="slidenum">
              <a:rPr lang="bs-Latn-BA" altLang="en-US"/>
              <a:pPr/>
              <a:t>‹#›</a:t>
            </a:fld>
            <a:endParaRPr lang="bs-Latn-BA" altLang="en-US"/>
          </a:p>
        </p:txBody>
      </p:sp>
      <p:grpSp>
        <p:nvGrpSpPr>
          <p:cNvPr id="1032" name="Group 8"/>
          <p:cNvGrpSpPr>
            <a:grpSpLocks/>
          </p:cNvGrpSpPr>
          <p:nvPr/>
        </p:nvGrpSpPr>
        <p:grpSpPr bwMode="auto">
          <a:xfrm>
            <a:off x="8153400" y="152400"/>
            <a:ext cx="792163"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34"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35"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36"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37"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38"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39" name="Oval 15"/>
            <p:cNvSpPr>
              <a:spLocks noChangeArrowheads="1"/>
            </p:cNvSpPr>
            <p:nvPr/>
          </p:nvSpPr>
          <p:spPr bwMode="auto">
            <a:xfrm>
              <a:off x="5472" y="1072"/>
              <a:ext cx="73"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0" name="Oval 16"/>
            <p:cNvSpPr>
              <a:spLocks noChangeArrowheads="1"/>
            </p:cNvSpPr>
            <p:nvPr/>
          </p:nvSpPr>
          <p:spPr bwMode="auto">
            <a:xfrm>
              <a:off x="5136" y="1184"/>
              <a:ext cx="80" cy="73"/>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1" name="Oval 17"/>
            <p:cNvSpPr>
              <a:spLocks noChangeArrowheads="1"/>
            </p:cNvSpPr>
            <p:nvPr/>
          </p:nvSpPr>
          <p:spPr bwMode="auto">
            <a:xfrm>
              <a:off x="5248" y="1184"/>
              <a:ext cx="79" cy="73"/>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2" name="Oval 18"/>
            <p:cNvSpPr>
              <a:spLocks noChangeArrowheads="1"/>
            </p:cNvSpPr>
            <p:nvPr/>
          </p:nvSpPr>
          <p:spPr bwMode="auto">
            <a:xfrm>
              <a:off x="5360" y="1184"/>
              <a:ext cx="76" cy="73"/>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3" name="Oval 19"/>
            <p:cNvSpPr>
              <a:spLocks noChangeArrowheads="1"/>
            </p:cNvSpPr>
            <p:nvPr/>
          </p:nvSpPr>
          <p:spPr bwMode="auto">
            <a:xfrm>
              <a:off x="5472" y="1184"/>
              <a:ext cx="73" cy="73"/>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4" name="Oval 20"/>
            <p:cNvSpPr>
              <a:spLocks noChangeArrowheads="1"/>
            </p:cNvSpPr>
            <p:nvPr/>
          </p:nvSpPr>
          <p:spPr bwMode="auto">
            <a:xfrm>
              <a:off x="5584" y="1184"/>
              <a:ext cx="80" cy="7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5"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6"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7"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8" name="Oval 24"/>
            <p:cNvSpPr>
              <a:spLocks noChangeArrowheads="1"/>
            </p:cNvSpPr>
            <p:nvPr/>
          </p:nvSpPr>
          <p:spPr bwMode="auto">
            <a:xfrm>
              <a:off x="5472" y="1296"/>
              <a:ext cx="73"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49"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0"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1"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2" name="Oval 28"/>
            <p:cNvSpPr>
              <a:spLocks noChangeArrowheads="1"/>
            </p:cNvSpPr>
            <p:nvPr/>
          </p:nvSpPr>
          <p:spPr bwMode="auto">
            <a:xfrm>
              <a:off x="5472" y="1408"/>
              <a:ext cx="73"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3"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4"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5"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6"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7" name="Oval 33"/>
            <p:cNvSpPr>
              <a:spLocks noChangeArrowheads="1"/>
            </p:cNvSpPr>
            <p:nvPr/>
          </p:nvSpPr>
          <p:spPr bwMode="auto">
            <a:xfrm>
              <a:off x="5472" y="1520"/>
              <a:ext cx="73"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8" name="Oval 34"/>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59" name="Oval 35"/>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60" name="Oval 36"/>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61" name="Oval 37"/>
            <p:cNvSpPr>
              <a:spLocks noChangeArrowheads="1"/>
            </p:cNvSpPr>
            <p:nvPr/>
          </p:nvSpPr>
          <p:spPr bwMode="auto">
            <a:xfrm>
              <a:off x="5472" y="1632"/>
              <a:ext cx="73"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62"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sp>
          <p:nvSpPr>
            <p:cNvPr id="1063" name="Oval 39"/>
            <p:cNvSpPr>
              <a:spLocks noChangeArrowheads="1"/>
            </p:cNvSpPr>
            <p:nvPr/>
          </p:nvSpPr>
          <p:spPr bwMode="auto">
            <a:xfrm>
              <a:off x="5472" y="1744"/>
              <a:ext cx="73"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6000">
                  <a:solidFill>
                    <a:schemeClr val="tx1"/>
                  </a:solidFill>
                  <a:latin typeface="Tahoma" panose="020B0604030504040204" pitchFamily="34" charset="0"/>
                  <a:cs typeface="Arial" panose="020B0604020202020204" pitchFamily="34" charset="0"/>
                </a:defRPr>
              </a:lvl1pPr>
              <a:lvl2pPr marL="742950" indent="-285750">
                <a:defRPr sz="6000">
                  <a:solidFill>
                    <a:schemeClr val="tx1"/>
                  </a:solidFill>
                  <a:latin typeface="Tahoma" panose="020B0604030504040204" pitchFamily="34" charset="0"/>
                  <a:cs typeface="Arial" panose="020B0604020202020204" pitchFamily="34" charset="0"/>
                </a:defRPr>
              </a:lvl2pPr>
              <a:lvl3pPr marL="1143000" indent="-228600">
                <a:defRPr sz="6000">
                  <a:solidFill>
                    <a:schemeClr val="tx1"/>
                  </a:solidFill>
                  <a:latin typeface="Tahoma" panose="020B0604030504040204" pitchFamily="34" charset="0"/>
                  <a:cs typeface="Arial" panose="020B0604020202020204" pitchFamily="34" charset="0"/>
                </a:defRPr>
              </a:lvl3pPr>
              <a:lvl4pPr marL="1600200" indent="-228600">
                <a:defRPr sz="6000">
                  <a:solidFill>
                    <a:schemeClr val="tx1"/>
                  </a:solidFill>
                  <a:latin typeface="Tahoma" panose="020B0604030504040204" pitchFamily="34" charset="0"/>
                  <a:cs typeface="Arial" panose="020B0604020202020204" pitchFamily="34" charset="0"/>
                </a:defRPr>
              </a:lvl4pPr>
              <a:lvl5pPr marL="2057400" indent="-22860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endParaRPr lang="bs-Latn-BA" altLang="sr-Latn-RS" sz="1800" smtClean="0"/>
            </a:p>
          </p:txBody>
        </p:sp>
      </p:grpSp>
    </p:spTree>
  </p:cSld>
  <p:clrMap bg1="lt1" tx1="dk1" bg2="lt2" tx2="dk2" accent1="accent1" accent2="accent2" accent3="accent3" accent4="accent4" accent5="accent5" accent6="accent6" hlink="hlink" folHlink="folHlink"/>
  <p:sldLayoutIdLst>
    <p:sldLayoutId id="2147484157"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iming>
    <p:tnLst>
      <p:par>
        <p:cTn id="1" dur="indefinite" restart="never" nodeType="tmRoot"/>
      </p:par>
    </p:tnLst>
  </p:timing>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cs typeface="Arial" charset="0"/>
        </a:defRPr>
      </a:lvl2pPr>
      <a:lvl3pPr algn="l" rtl="0" eaLnBrk="0" fontAlgn="base" hangingPunct="0">
        <a:spcBef>
          <a:spcPct val="0"/>
        </a:spcBef>
        <a:spcAft>
          <a:spcPct val="0"/>
        </a:spcAft>
        <a:defRPr sz="3900" b="1">
          <a:solidFill>
            <a:schemeClr val="tx2"/>
          </a:solidFill>
          <a:latin typeface="Arial" charset="0"/>
          <a:cs typeface="Arial" charset="0"/>
        </a:defRPr>
      </a:lvl3pPr>
      <a:lvl4pPr algn="l" rtl="0" eaLnBrk="0" fontAlgn="base" hangingPunct="0">
        <a:spcBef>
          <a:spcPct val="0"/>
        </a:spcBef>
        <a:spcAft>
          <a:spcPct val="0"/>
        </a:spcAft>
        <a:defRPr sz="3900" b="1">
          <a:solidFill>
            <a:schemeClr val="tx2"/>
          </a:solidFill>
          <a:latin typeface="Arial" charset="0"/>
          <a:cs typeface="Arial" charset="0"/>
        </a:defRPr>
      </a:lvl4pPr>
      <a:lvl5pPr algn="l" rtl="0" eaLnBrk="0" fontAlgn="base" hangingPunct="0">
        <a:spcBef>
          <a:spcPct val="0"/>
        </a:spcBef>
        <a:spcAft>
          <a:spcPct val="0"/>
        </a:spcAft>
        <a:defRPr sz="3900" b="1">
          <a:solidFill>
            <a:schemeClr val="tx2"/>
          </a:solidFill>
          <a:latin typeface="Arial" charset="0"/>
          <a:cs typeface="Arial" charset="0"/>
        </a:defRPr>
      </a:lvl5pPr>
      <a:lvl6pPr marL="457200" algn="l" rtl="0" fontAlgn="base">
        <a:spcBef>
          <a:spcPct val="0"/>
        </a:spcBef>
        <a:spcAft>
          <a:spcPct val="0"/>
        </a:spcAft>
        <a:defRPr sz="3900" b="1">
          <a:solidFill>
            <a:schemeClr val="tx2"/>
          </a:solidFill>
          <a:latin typeface="Arial" charset="0"/>
          <a:cs typeface="Arial" charset="0"/>
        </a:defRPr>
      </a:lvl6pPr>
      <a:lvl7pPr marL="914400" algn="l" rtl="0" fontAlgn="base">
        <a:spcBef>
          <a:spcPct val="0"/>
        </a:spcBef>
        <a:spcAft>
          <a:spcPct val="0"/>
        </a:spcAft>
        <a:defRPr sz="3900" b="1">
          <a:solidFill>
            <a:schemeClr val="tx2"/>
          </a:solidFill>
          <a:latin typeface="Arial" charset="0"/>
          <a:cs typeface="Arial" charset="0"/>
        </a:defRPr>
      </a:lvl7pPr>
      <a:lvl8pPr marL="1371600" algn="l" rtl="0" fontAlgn="base">
        <a:spcBef>
          <a:spcPct val="0"/>
        </a:spcBef>
        <a:spcAft>
          <a:spcPct val="0"/>
        </a:spcAft>
        <a:defRPr sz="3900" b="1">
          <a:solidFill>
            <a:schemeClr val="tx2"/>
          </a:solidFill>
          <a:latin typeface="Arial" charset="0"/>
          <a:cs typeface="Arial" charset="0"/>
        </a:defRPr>
      </a:lvl8pPr>
      <a:lvl9pPr marL="1828800" algn="l" rtl="0" fontAlgn="base">
        <a:spcBef>
          <a:spcPct val="0"/>
        </a:spcBef>
        <a:spcAft>
          <a:spcPct val="0"/>
        </a:spcAft>
        <a:defRPr sz="39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cs typeface="+mn-cs"/>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cs typeface="+mn-cs"/>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cs typeface="+mn-cs"/>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051"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Date Placeholder 4"/>
          <p:cNvSpPr>
            <a:spLocks noGrp="1"/>
          </p:cNvSpPr>
          <p:nvPr>
            <p:ph type="dt" sz="half" idx="2"/>
          </p:nvPr>
        </p:nvSpPr>
        <p:spPr>
          <a:xfrm>
            <a:off x="457200" y="6356350"/>
            <a:ext cx="2133600" cy="365125"/>
          </a:xfrm>
          <a:prstGeom prst="rect">
            <a:avLst/>
          </a:prstGeom>
        </p:spPr>
        <p:txBody>
          <a:bodyPr vert="horz" lIns="0" tIns="0" rIns="0" bIns="0" anchor="b"/>
          <a:lstStyle>
            <a:lvl1pPr eaLnBrk="1" fontAlgn="auto" hangingPunct="1">
              <a:spcBef>
                <a:spcPts val="0"/>
              </a:spcBef>
              <a:spcAft>
                <a:spcPts val="0"/>
              </a:spcAft>
              <a:defRPr sz="1200">
                <a:solidFill>
                  <a:schemeClr val="tx2">
                    <a:shade val="90000"/>
                  </a:schemeClr>
                </a:solidFill>
                <a:latin typeface="+mn-lt"/>
                <a:cs typeface="+mn-cs"/>
              </a:defRPr>
            </a:lvl1pPr>
          </a:lstStyle>
          <a:p>
            <a:pPr>
              <a:defRPr/>
            </a:pPr>
            <a:fld id="{007AF008-A8F9-46D3-AE69-FA0E7F565F45}" type="datetimeFigureOut">
              <a:rPr lang="en-US"/>
              <a:pPr>
                <a:defRPr/>
              </a:pPr>
              <a:t>5/15/2019</a:t>
            </a:fld>
            <a:endParaRPr lang="en-US"/>
          </a:p>
        </p:txBody>
      </p:sp>
      <p:sp>
        <p:nvSpPr>
          <p:cNvPr id="20" name="Footer Placeholder 5"/>
          <p:cNvSpPr>
            <a:spLocks noGrp="1"/>
          </p:cNvSpPr>
          <p:nvPr>
            <p:ph type="ftr" sz="quarter" idx="3"/>
          </p:nvPr>
        </p:nvSpPr>
        <p:spPr>
          <a:xfrm>
            <a:off x="2667000" y="6356350"/>
            <a:ext cx="3352800" cy="365125"/>
          </a:xfrm>
          <a:prstGeom prst="rect">
            <a:avLst/>
          </a:prstGeom>
        </p:spPr>
        <p:txBody>
          <a:bodyPr vert="horz" lIns="0" tIns="0" rIns="0" bIns="0" anchor="b"/>
          <a:lstStyle>
            <a:lvl1pPr eaLnBrk="1" fontAlgn="auto" hangingPunct="1">
              <a:spcBef>
                <a:spcPts val="0"/>
              </a:spcBef>
              <a:spcAft>
                <a:spcPts val="0"/>
              </a:spcAft>
              <a:defRPr sz="1200">
                <a:solidFill>
                  <a:schemeClr val="tx2">
                    <a:shade val="90000"/>
                  </a:schemeClr>
                </a:solidFill>
                <a:latin typeface="+mn-lt"/>
                <a:cs typeface="+mn-cs"/>
              </a:defRPr>
            </a:lvl1pPr>
          </a:lstStyle>
          <a:p>
            <a:pPr>
              <a:defRPr/>
            </a:pPr>
            <a:endParaRPr lang="en-US"/>
          </a:p>
        </p:txBody>
      </p:sp>
      <p:sp>
        <p:nvSpPr>
          <p:cNvPr id="21" name="Slide Number Placeholder 6"/>
          <p:cNvSpPr>
            <a:spLocks noGrp="1"/>
          </p:cNvSpPr>
          <p:nvPr>
            <p:ph type="sldNum" sz="quarter" idx="4"/>
          </p:nvPr>
        </p:nvSpPr>
        <p:spPr>
          <a:xfrm>
            <a:off x="8077200" y="6356350"/>
            <a:ext cx="6096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D1EAEE"/>
                </a:solidFill>
              </a:defRPr>
            </a:lvl1pPr>
          </a:lstStyle>
          <a:p>
            <a:fld id="{F71D785E-4F41-49AF-83B2-735359B6397E}"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4158" r:id="rId1"/>
  </p:sldLayoutIdLst>
  <p:txStyles>
    <p:title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Arial" charset="0"/>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Arial" charset="0"/>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Arial" charset="0"/>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Arial" charset="0"/>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Arial"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w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ba/url?sa=i&amp;rct=j&amp;q=exellent&amp;source=images&amp;cd=&amp;cad=rja&amp;docid=gkzXmRJMdqIwOM&amp;tbnid=RTKbIV7BZR3kzM:&amp;ved=0CAUQjRw&amp;url=http%3A%2F%2Fwww.123rf.com%2Fphoto_9209724_excellent-or-good-marketing-customer-service-survey-with-red-pencil-and-checkbox.html&amp;ei=TFxdUZHGEIKetAbB-YCoDA&amp;bvm=bv.44770516,d.Yms&amp;psig=AFQjCNHJ1ySN7u9Glp38gvO1u8xv3jbzqw&amp;ust=1365159247519305"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49.wmf"/><Relationship Id="rId2" Type="http://schemas.openxmlformats.org/officeDocument/2006/relationships/image" Target="../media/image45.wmf"/><Relationship Id="rId1" Type="http://schemas.openxmlformats.org/officeDocument/2006/relationships/slideLayout" Target="../slideLayouts/slideLayout3.xml"/><Relationship Id="rId6" Type="http://schemas.openxmlformats.org/officeDocument/2006/relationships/image" Target="../media/image48.wmf"/><Relationship Id="rId5" Type="http://schemas.openxmlformats.org/officeDocument/2006/relationships/image" Target="../media/image20.wmf"/><Relationship Id="rId4" Type="http://schemas.openxmlformats.org/officeDocument/2006/relationships/image" Target="../media/image47.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w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wmf"/><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8.xm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wmf"/></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3.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5" descr="banner-glavni2_01"/>
          <p:cNvPicPr>
            <a:picLocks noChangeAspect="1" noChangeArrowheads="1"/>
          </p:cNvPicPr>
          <p:nvPr/>
        </p:nvPicPr>
        <p:blipFill>
          <a:blip r:embed="rId3"/>
          <a:srcRect/>
          <a:stretch>
            <a:fillRect/>
          </a:stretch>
        </p:blipFill>
        <p:spPr bwMode="auto">
          <a:xfrm>
            <a:off x="250825" y="2133600"/>
            <a:ext cx="8712200" cy="1195388"/>
          </a:xfrm>
          <a:prstGeom prst="rect">
            <a:avLst/>
          </a:prstGeom>
          <a:noFill/>
          <a:ln w="9525" algn="in">
            <a:noFill/>
            <a:miter lim="800000"/>
            <a:headEnd/>
            <a:tailEnd/>
          </a:ln>
        </p:spPr>
      </p:pic>
      <p:sp>
        <p:nvSpPr>
          <p:cNvPr id="6147" name="Text Box 7"/>
          <p:cNvSpPr txBox="1">
            <a:spLocks noChangeArrowheads="1"/>
          </p:cNvSpPr>
          <p:nvPr/>
        </p:nvSpPr>
        <p:spPr bwMode="auto">
          <a:xfrm>
            <a:off x="1584325" y="476250"/>
            <a:ext cx="3889375" cy="641350"/>
          </a:xfrm>
          <a:prstGeom prst="rect">
            <a:avLst/>
          </a:prstGeom>
          <a:noFill/>
          <a:ln w="9525">
            <a:noFill/>
            <a:miter lim="800000"/>
            <a:headEnd/>
            <a:tailEnd/>
          </a:ln>
        </p:spPr>
        <p:txBody>
          <a:bodyPr>
            <a:spAutoFit/>
          </a:bodyPr>
          <a:lstStyle/>
          <a:p>
            <a:pPr eaLnBrk="1" hangingPunct="1">
              <a:spcBef>
                <a:spcPct val="50000"/>
              </a:spcBef>
            </a:pPr>
            <a:r>
              <a:rPr lang="bs-Latn-BA" sz="3600" b="1">
                <a:solidFill>
                  <a:srgbClr val="002060"/>
                </a:solidFill>
                <a:latin typeface="Impact" pitchFamily="34" charset="0"/>
              </a:rPr>
              <a:t>MAGLAJ</a:t>
            </a:r>
          </a:p>
        </p:txBody>
      </p:sp>
      <p:pic>
        <p:nvPicPr>
          <p:cNvPr id="6148" name="Picture 8" descr="grb"/>
          <p:cNvPicPr>
            <a:picLocks noChangeAspect="1" noChangeArrowheads="1"/>
          </p:cNvPicPr>
          <p:nvPr/>
        </p:nvPicPr>
        <p:blipFill>
          <a:blip r:embed="rId4"/>
          <a:srcRect/>
          <a:stretch>
            <a:fillRect/>
          </a:stretch>
        </p:blipFill>
        <p:spPr bwMode="auto">
          <a:xfrm>
            <a:off x="323850" y="476250"/>
            <a:ext cx="1068388" cy="1368425"/>
          </a:xfrm>
          <a:prstGeom prst="rect">
            <a:avLst/>
          </a:prstGeom>
          <a:noFill/>
          <a:ln w="9525">
            <a:noFill/>
            <a:miter lim="800000"/>
            <a:headEnd/>
            <a:tailEnd/>
          </a:ln>
        </p:spPr>
      </p:pic>
      <p:sp>
        <p:nvSpPr>
          <p:cNvPr id="5127" name="Text Box 7"/>
          <p:cNvSpPr txBox="1">
            <a:spLocks noChangeArrowheads="1"/>
          </p:cNvSpPr>
          <p:nvPr/>
        </p:nvSpPr>
        <p:spPr bwMode="auto">
          <a:xfrm>
            <a:off x="1692275" y="4041775"/>
            <a:ext cx="5832475" cy="1938992"/>
          </a:xfrm>
          <a:prstGeom prst="rect">
            <a:avLst/>
          </a:prstGeom>
          <a:noFill/>
          <a:ln w="9525">
            <a:noFill/>
            <a:miter lim="800000"/>
            <a:headEnd/>
            <a:tailEnd/>
          </a:ln>
          <a:effectLst/>
        </p:spPr>
        <p:txBody>
          <a:bodyPr>
            <a:spAutoFit/>
          </a:bodyPr>
          <a:lstStyle>
            <a:lvl1pPr eaLnBrk="0" hangingPunct="0">
              <a:defRPr sz="6000">
                <a:solidFill>
                  <a:schemeClr val="tx1"/>
                </a:solidFill>
                <a:latin typeface="Tahoma" panose="020B0604030504040204" pitchFamily="34" charset="0"/>
                <a:cs typeface="Arial" panose="020B0604020202020204" pitchFamily="34" charset="0"/>
              </a:defRPr>
            </a:lvl1pPr>
            <a:lvl2pPr marL="742950" indent="-285750" eaLnBrk="0" hangingPunct="0">
              <a:defRPr sz="6000">
                <a:solidFill>
                  <a:schemeClr val="tx1"/>
                </a:solidFill>
                <a:latin typeface="Tahoma" panose="020B0604030504040204" pitchFamily="34" charset="0"/>
                <a:cs typeface="Arial" panose="020B0604020202020204" pitchFamily="34" charset="0"/>
              </a:defRPr>
            </a:lvl2pPr>
            <a:lvl3pPr marL="1143000" indent="-228600" eaLnBrk="0" hangingPunct="0">
              <a:defRPr sz="6000">
                <a:solidFill>
                  <a:schemeClr val="tx1"/>
                </a:solidFill>
                <a:latin typeface="Tahoma" panose="020B0604030504040204" pitchFamily="34" charset="0"/>
                <a:cs typeface="Arial" panose="020B0604020202020204" pitchFamily="34" charset="0"/>
              </a:defRPr>
            </a:lvl3pPr>
            <a:lvl4pPr marL="1600200" indent="-228600" eaLnBrk="0" hangingPunct="0">
              <a:defRPr sz="6000">
                <a:solidFill>
                  <a:schemeClr val="tx1"/>
                </a:solidFill>
                <a:latin typeface="Tahoma" panose="020B0604030504040204" pitchFamily="34" charset="0"/>
                <a:cs typeface="Arial" panose="020B0604020202020204" pitchFamily="34" charset="0"/>
              </a:defRPr>
            </a:lvl4pPr>
            <a:lvl5pPr marL="2057400" indent="-228600" eaLnBrk="0" hangingPunct="0">
              <a:defRPr sz="6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Tahoma" panose="020B0604030504040204" pitchFamily="34" charset="0"/>
                <a:cs typeface="Arial" panose="020B0604020202020204" pitchFamily="34" charset="0"/>
              </a:defRPr>
            </a:lvl9pPr>
          </a:lstStyle>
          <a:p>
            <a:pPr eaLnBrk="1" hangingPunct="1">
              <a:defRPr/>
            </a:pPr>
            <a:r>
              <a:rPr lang="en-GB" altLang="sr-Latn-RS" b="1" dirty="0" smtClean="0">
                <a:solidFill>
                  <a:srgbClr val="002060"/>
                </a:solidFill>
                <a:latin typeface="Swis721 BlkCn BT" panose="020B0806030502040204" pitchFamily="34" charset="0"/>
              </a:rPr>
              <a:t>MUNICIPALITY OF </a:t>
            </a:r>
            <a:r>
              <a:rPr lang="bs-Latn-BA" altLang="sr-Latn-RS" b="1" dirty="0" smtClean="0">
                <a:solidFill>
                  <a:srgbClr val="002060"/>
                </a:solidFill>
                <a:latin typeface="Swis721 BlkCn BT" panose="020B0806030502040204" pitchFamily="34" charset="0"/>
              </a:rPr>
              <a:t>MAGLAJ</a:t>
            </a:r>
            <a:endParaRPr lang="bs-Latn-BA" altLang="sr-Latn-RS" b="1" dirty="0" smtClean="0">
              <a:solidFill>
                <a:srgbClr val="002060"/>
              </a:solidFill>
              <a:latin typeface="Swis721 BlkCn BT" panose="020B080603050204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5" descr="Slika2-2"/>
          <p:cNvPicPr>
            <a:picLocks noChangeAspect="1" noChangeArrowheads="1"/>
          </p:cNvPicPr>
          <p:nvPr/>
        </p:nvPicPr>
        <p:blipFill>
          <a:blip r:embed="rId2" cstate="print"/>
          <a:srcRect/>
          <a:stretch>
            <a:fillRect/>
          </a:stretch>
        </p:blipFill>
        <p:spPr bwMode="auto">
          <a:xfrm>
            <a:off x="7092950" y="3141663"/>
            <a:ext cx="1497013" cy="3167062"/>
          </a:xfrm>
          <a:prstGeom prst="rect">
            <a:avLst/>
          </a:prstGeom>
          <a:ln>
            <a:noFill/>
          </a:ln>
          <a:effectLst>
            <a:softEdge rad="112500"/>
          </a:effectLst>
        </p:spPr>
      </p:pic>
      <p:pic>
        <p:nvPicPr>
          <p:cNvPr id="13315" name="Picture 6" descr="Slika3-2"/>
          <p:cNvPicPr>
            <a:picLocks noChangeAspect="1" noChangeArrowheads="1"/>
          </p:cNvPicPr>
          <p:nvPr/>
        </p:nvPicPr>
        <p:blipFill>
          <a:blip r:embed="rId3" cstate="print"/>
          <a:srcRect/>
          <a:stretch>
            <a:fillRect/>
          </a:stretch>
        </p:blipFill>
        <p:spPr bwMode="auto">
          <a:xfrm>
            <a:off x="5183188" y="3429000"/>
            <a:ext cx="1685925" cy="2879725"/>
          </a:xfrm>
          <a:prstGeom prst="rect">
            <a:avLst/>
          </a:prstGeom>
          <a:ln>
            <a:noFill/>
          </a:ln>
          <a:effectLst>
            <a:softEdge rad="112500"/>
          </a:effectLst>
        </p:spPr>
      </p:pic>
      <p:pic>
        <p:nvPicPr>
          <p:cNvPr id="13316" name="Picture 7" descr="cln001"/>
          <p:cNvPicPr>
            <a:picLocks noChangeAspect="1" noChangeArrowheads="1"/>
          </p:cNvPicPr>
          <p:nvPr/>
        </p:nvPicPr>
        <p:blipFill>
          <a:blip r:embed="rId4" cstate="print"/>
          <a:srcRect/>
          <a:stretch>
            <a:fillRect/>
          </a:stretch>
        </p:blipFill>
        <p:spPr bwMode="auto">
          <a:xfrm>
            <a:off x="2987675" y="4797425"/>
            <a:ext cx="2016125" cy="1512888"/>
          </a:xfrm>
          <a:prstGeom prst="rect">
            <a:avLst/>
          </a:prstGeom>
          <a:ln>
            <a:noFill/>
          </a:ln>
          <a:effectLst>
            <a:softEdge rad="112500"/>
          </a:effectLst>
        </p:spPr>
      </p:pic>
      <p:sp>
        <p:nvSpPr>
          <p:cNvPr id="16389" name="Rectangle 8"/>
          <p:cNvSpPr>
            <a:spLocks noChangeArrowheads="1"/>
          </p:cNvSpPr>
          <p:nvPr/>
        </p:nvSpPr>
        <p:spPr bwMode="auto">
          <a:xfrm>
            <a:off x="323850" y="1363663"/>
            <a:ext cx="8820150" cy="3293209"/>
          </a:xfrm>
          <a:prstGeom prst="rect">
            <a:avLst/>
          </a:prstGeom>
          <a:noFill/>
          <a:ln w="9525">
            <a:noFill/>
            <a:miter lim="800000"/>
            <a:headEnd/>
            <a:tailEnd/>
          </a:ln>
        </p:spPr>
        <p:txBody>
          <a:bodyPr anchor="ctr">
            <a:spAutoFit/>
          </a:bodyPr>
          <a:lstStyle/>
          <a:p>
            <a:pPr eaLnBrk="1" hangingPunct="1"/>
            <a:r>
              <a:rPr lang="en-US" sz="2200" dirty="0" err="1"/>
              <a:t>Efco</a:t>
            </a:r>
            <a:r>
              <a:rPr lang="en-US" sz="2200" dirty="0"/>
              <a:t> </a:t>
            </a:r>
            <a:r>
              <a:rPr lang="en-US" sz="2200" dirty="0" err="1"/>
              <a:t>nat</a:t>
            </a:r>
            <a:r>
              <a:rPr lang="en-US" sz="2200" dirty="0"/>
              <a:t> </a:t>
            </a:r>
            <a:r>
              <a:rPr lang="en-US" sz="2200" dirty="0" err="1"/>
              <a:t>d.o.o</a:t>
            </a:r>
            <a:r>
              <a:rPr lang="en-US" sz="2200" dirty="0"/>
              <a:t>. </a:t>
            </a:r>
            <a:r>
              <a:rPr lang="en-US" sz="2200" dirty="0" err="1" smtClean="0"/>
              <a:t>Maglaj</a:t>
            </a:r>
            <a:r>
              <a:rPr lang="en-US" sz="2200" dirty="0" smtClean="0"/>
              <a:t> was founded in 1998 as a joint venture with the company EFCO </a:t>
            </a:r>
            <a:r>
              <a:rPr lang="en-US" sz="2200" dirty="0" err="1"/>
              <a:t>Maschinenbau</a:t>
            </a:r>
            <a:r>
              <a:rPr lang="en-US" sz="2200" dirty="0"/>
              <a:t> GmbH, </a:t>
            </a:r>
            <a:r>
              <a:rPr lang="en-US" sz="2200" dirty="0" err="1"/>
              <a:t>Dueren</a:t>
            </a:r>
            <a:r>
              <a:rPr lang="bs-Latn-BA" sz="2200" dirty="0"/>
              <a:t> </a:t>
            </a:r>
            <a:r>
              <a:rPr lang="en-US" sz="2200" dirty="0" smtClean="0"/>
              <a:t>Germany.</a:t>
            </a:r>
            <a:r>
              <a:rPr lang="en-US" sz="2200" dirty="0"/>
              <a:t/>
            </a:r>
            <a:br>
              <a:rPr lang="en-US" sz="2200" dirty="0"/>
            </a:br>
            <a:r>
              <a:rPr lang="en-US" sz="2200" dirty="0" err="1"/>
              <a:t>Efco</a:t>
            </a:r>
            <a:r>
              <a:rPr lang="en-US" sz="2200" dirty="0"/>
              <a:t> </a:t>
            </a:r>
            <a:r>
              <a:rPr lang="en-US" sz="2200" dirty="0" err="1"/>
              <a:t>nat</a:t>
            </a:r>
            <a:r>
              <a:rPr lang="bs-Latn-BA" sz="2200" dirty="0"/>
              <a:t> </a:t>
            </a:r>
            <a:r>
              <a:rPr lang="bs-Latn-BA" sz="2200" dirty="0" smtClean="0"/>
              <a:t>–</a:t>
            </a:r>
            <a:r>
              <a:rPr lang="en-US" sz="2200" dirty="0" smtClean="0"/>
              <a:t> provides specialized services in the examination and repair of valves and armature in:</a:t>
            </a:r>
            <a:r>
              <a:rPr lang="en-US" sz="2200" dirty="0"/>
              <a:t/>
            </a:r>
            <a:br>
              <a:rPr lang="en-US" sz="2200" dirty="0"/>
            </a:br>
            <a:r>
              <a:rPr lang="en-US" sz="2000" dirty="0" smtClean="0"/>
              <a:t>-thermal power plants</a:t>
            </a:r>
            <a:r>
              <a:rPr lang="en-US" sz="2000" dirty="0"/>
              <a:t/>
            </a:r>
            <a:br>
              <a:rPr lang="en-US" sz="2000" dirty="0"/>
            </a:br>
            <a:r>
              <a:rPr lang="en-US" sz="2000" dirty="0" smtClean="0"/>
              <a:t>-hydro power plants</a:t>
            </a:r>
          </a:p>
          <a:p>
            <a:pPr eaLnBrk="1" hangingPunct="1"/>
            <a:r>
              <a:rPr lang="en-US" sz="2000" dirty="0" smtClean="0"/>
              <a:t>-industrial heating power plants</a:t>
            </a:r>
            <a:r>
              <a:rPr lang="en-US" sz="2000" dirty="0"/>
              <a:t/>
            </a:r>
            <a:br>
              <a:rPr lang="en-US" sz="2000" dirty="0"/>
            </a:br>
            <a:r>
              <a:rPr lang="en-US" sz="2000" dirty="0"/>
              <a:t>-</a:t>
            </a:r>
            <a:r>
              <a:rPr lang="bs-Latn-BA" sz="2000" dirty="0" smtClean="0"/>
              <a:t>r</a:t>
            </a:r>
            <a:r>
              <a:rPr lang="en-US" sz="2000" dirty="0" err="1" smtClean="0"/>
              <a:t>efineries</a:t>
            </a:r>
            <a:r>
              <a:rPr lang="en-US" sz="2000" dirty="0" smtClean="0"/>
              <a:t> </a:t>
            </a:r>
            <a:r>
              <a:rPr lang="en-US" sz="2000" dirty="0"/>
              <a:t/>
            </a:r>
            <a:br>
              <a:rPr lang="en-US" sz="2000" dirty="0"/>
            </a:br>
            <a:r>
              <a:rPr lang="en-US" sz="2000" dirty="0" smtClean="0"/>
              <a:t>-chemical industry</a:t>
            </a:r>
            <a:r>
              <a:rPr lang="en-US" sz="2000" dirty="0"/>
              <a:t/>
            </a:r>
            <a:br>
              <a:rPr lang="en-US" sz="2000" dirty="0"/>
            </a:br>
            <a:r>
              <a:rPr lang="en-US" sz="2000" dirty="0" smtClean="0"/>
              <a:t>-paper-cellulose industry</a:t>
            </a:r>
            <a:endParaRPr lang="en-US" sz="2000" dirty="0"/>
          </a:p>
        </p:txBody>
      </p:sp>
      <p:sp>
        <p:nvSpPr>
          <p:cNvPr id="16390" name="TextBox 7"/>
          <p:cNvSpPr txBox="1">
            <a:spLocks noChangeArrowheads="1"/>
          </p:cNvSpPr>
          <p:nvPr/>
        </p:nvSpPr>
        <p:spPr bwMode="auto">
          <a:xfrm>
            <a:off x="431800" y="549275"/>
            <a:ext cx="5256213" cy="584200"/>
          </a:xfrm>
          <a:prstGeom prst="rect">
            <a:avLst/>
          </a:prstGeom>
          <a:noFill/>
          <a:ln w="9525">
            <a:noFill/>
            <a:miter lim="800000"/>
            <a:headEnd/>
            <a:tailEnd/>
          </a:ln>
        </p:spPr>
        <p:txBody>
          <a:bodyPr>
            <a:spAutoFit/>
          </a:bodyPr>
          <a:lstStyle/>
          <a:p>
            <a:pPr eaLnBrk="1" hangingPunct="1"/>
            <a:r>
              <a:rPr lang="bs-Latn-BA" sz="3200" b="1">
                <a:solidFill>
                  <a:srgbClr val="000099"/>
                </a:solidFill>
                <a:latin typeface="Franklin Gothic Demi" pitchFamily="34" charset="0"/>
              </a:rPr>
              <a:t>Efco nat  d.o.o. Maglaj</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4" name="Picture 4" descr="G:\stanica maglaj.jpg"/>
          <p:cNvPicPr>
            <a:picLocks noChangeAspect="1" noChangeArrowheads="1"/>
          </p:cNvPicPr>
          <p:nvPr/>
        </p:nvPicPr>
        <p:blipFill>
          <a:blip r:embed="rId2" cstate="print"/>
          <a:srcRect/>
          <a:stretch>
            <a:fillRect/>
          </a:stretch>
        </p:blipFill>
        <p:spPr bwMode="auto">
          <a:xfrm>
            <a:off x="4297613" y="1347909"/>
            <a:ext cx="4296079" cy="3221325"/>
          </a:xfrm>
          <a:prstGeom prst="rect">
            <a:avLst/>
          </a:prstGeom>
          <a:ln>
            <a:noFill/>
          </a:ln>
          <a:effectLst>
            <a:softEdge rad="112500"/>
          </a:effectLst>
        </p:spPr>
      </p:pic>
      <p:pic>
        <p:nvPicPr>
          <p:cNvPr id="17411" name="Picture 6" descr="ANd9GcSn_ibI9RpulRb6aWYZk5E-alfpiUViSSvYZPeS0K0qDDlWPJMJGSVt6PcopQ"/>
          <p:cNvPicPr>
            <a:picLocks noChangeAspect="1" noChangeArrowheads="1"/>
          </p:cNvPicPr>
          <p:nvPr/>
        </p:nvPicPr>
        <p:blipFill>
          <a:blip r:embed="rId3"/>
          <a:srcRect/>
          <a:stretch>
            <a:fillRect/>
          </a:stretch>
        </p:blipFill>
        <p:spPr bwMode="auto">
          <a:xfrm>
            <a:off x="611188" y="4329113"/>
            <a:ext cx="2808287" cy="2103437"/>
          </a:xfrm>
          <a:prstGeom prst="rect">
            <a:avLst/>
          </a:prstGeom>
          <a:noFill/>
          <a:ln w="9525">
            <a:noFill/>
            <a:miter lim="800000"/>
            <a:headEnd/>
            <a:tailEnd/>
          </a:ln>
        </p:spPr>
      </p:pic>
      <p:pic>
        <p:nvPicPr>
          <p:cNvPr id="17412" name="Picture 8" descr="karlovac_rakovac_opljackana_benzinska_pumpa_ina_e_materijalna_steta_40_000_kn_tabfull"/>
          <p:cNvPicPr>
            <a:picLocks noChangeAspect="1" noChangeArrowheads="1"/>
          </p:cNvPicPr>
          <p:nvPr/>
        </p:nvPicPr>
        <p:blipFill>
          <a:blip r:embed="rId4"/>
          <a:srcRect/>
          <a:stretch>
            <a:fillRect/>
          </a:stretch>
        </p:blipFill>
        <p:spPr bwMode="auto">
          <a:xfrm>
            <a:off x="3563938" y="4508500"/>
            <a:ext cx="2520950" cy="1822450"/>
          </a:xfrm>
          <a:prstGeom prst="rect">
            <a:avLst/>
          </a:prstGeom>
          <a:noFill/>
          <a:ln w="9525">
            <a:noFill/>
            <a:miter lim="800000"/>
            <a:headEnd/>
            <a:tailEnd/>
          </a:ln>
        </p:spPr>
      </p:pic>
      <p:pic>
        <p:nvPicPr>
          <p:cNvPr id="17413" name="Picture 10" descr="ANd9GcSIlp225os5SEwTgFDifSAuwPrpU9yIIFApXaNLFCUjtYJwRnrs"/>
          <p:cNvPicPr>
            <a:picLocks noChangeAspect="1" noChangeArrowheads="1"/>
          </p:cNvPicPr>
          <p:nvPr/>
        </p:nvPicPr>
        <p:blipFill>
          <a:blip r:embed="rId5"/>
          <a:srcRect/>
          <a:stretch>
            <a:fillRect/>
          </a:stretch>
        </p:blipFill>
        <p:spPr bwMode="auto">
          <a:xfrm>
            <a:off x="6227763" y="4652963"/>
            <a:ext cx="2447925" cy="1638300"/>
          </a:xfrm>
          <a:prstGeom prst="rect">
            <a:avLst/>
          </a:prstGeom>
          <a:noFill/>
          <a:ln w="9525">
            <a:noFill/>
            <a:miter lim="800000"/>
            <a:headEnd/>
            <a:tailEnd/>
          </a:ln>
        </p:spPr>
      </p:pic>
      <p:sp>
        <p:nvSpPr>
          <p:cNvPr id="17414" name="Text Box 11"/>
          <p:cNvSpPr txBox="1">
            <a:spLocks noChangeArrowheads="1"/>
          </p:cNvSpPr>
          <p:nvPr/>
        </p:nvSpPr>
        <p:spPr bwMode="auto">
          <a:xfrm>
            <a:off x="468313" y="1016000"/>
            <a:ext cx="5183187" cy="2323713"/>
          </a:xfrm>
          <a:prstGeom prst="rect">
            <a:avLst/>
          </a:prstGeom>
          <a:noFill/>
          <a:ln w="9525">
            <a:noFill/>
            <a:miter lim="800000"/>
            <a:headEnd/>
            <a:tailEnd/>
          </a:ln>
        </p:spPr>
        <p:txBody>
          <a:bodyPr>
            <a:spAutoFit/>
          </a:bodyPr>
          <a:lstStyle/>
          <a:p>
            <a:pPr eaLnBrk="1" hangingPunct="1">
              <a:spcAft>
                <a:spcPts val="600"/>
              </a:spcAft>
            </a:pPr>
            <a:r>
              <a:rPr lang="en-GB" sz="2000" dirty="0" smtClean="0"/>
              <a:t>A company with a wide range of activities:</a:t>
            </a:r>
            <a:endParaRPr lang="bs-Latn-BA" sz="2000" dirty="0"/>
          </a:p>
          <a:p>
            <a:pPr eaLnBrk="1" hangingPunct="1">
              <a:spcAft>
                <a:spcPts val="600"/>
              </a:spcAft>
            </a:pPr>
            <a:r>
              <a:rPr lang="en-GB" sz="2000" dirty="0" smtClean="0"/>
              <a:t>-Bus station</a:t>
            </a:r>
            <a:endParaRPr lang="bs-Latn-BA" sz="2000" dirty="0"/>
          </a:p>
          <a:p>
            <a:pPr eaLnBrk="1" hangingPunct="1">
              <a:spcAft>
                <a:spcPts val="600"/>
              </a:spcAft>
            </a:pPr>
            <a:r>
              <a:rPr lang="en-GB" sz="2000" dirty="0" smtClean="0"/>
              <a:t>-Pension</a:t>
            </a:r>
            <a:endParaRPr lang="bs-Latn-BA" sz="2000" dirty="0"/>
          </a:p>
          <a:p>
            <a:pPr eaLnBrk="1" hangingPunct="1">
              <a:spcAft>
                <a:spcPts val="600"/>
              </a:spcAft>
            </a:pPr>
            <a:r>
              <a:rPr lang="en-GB" sz="2000" dirty="0" smtClean="0"/>
              <a:t>-Gas station</a:t>
            </a:r>
            <a:r>
              <a:rPr lang="bs-Latn-BA" sz="2000" dirty="0" smtClean="0"/>
              <a:t>Benzinska </a:t>
            </a:r>
            <a:r>
              <a:rPr lang="bs-Latn-BA" sz="2000" dirty="0"/>
              <a:t>pumpa</a:t>
            </a:r>
          </a:p>
          <a:p>
            <a:pPr eaLnBrk="1" hangingPunct="1">
              <a:spcAft>
                <a:spcPts val="600"/>
              </a:spcAft>
            </a:pPr>
            <a:r>
              <a:rPr lang="en-GB" sz="2000" dirty="0" smtClean="0"/>
              <a:t>-Technical inspection of vehicles </a:t>
            </a:r>
            <a:endParaRPr lang="bs-Latn-BA" sz="2000" dirty="0"/>
          </a:p>
          <a:p>
            <a:pPr eaLnBrk="1" hangingPunct="1">
              <a:spcAft>
                <a:spcPts val="600"/>
              </a:spcAft>
            </a:pPr>
            <a:endParaRPr lang="bs-Latn-BA" sz="2000" dirty="0"/>
          </a:p>
        </p:txBody>
      </p:sp>
      <p:sp>
        <p:nvSpPr>
          <p:cNvPr id="17415" name="TextBox 6"/>
          <p:cNvSpPr txBox="1">
            <a:spLocks noChangeArrowheads="1"/>
          </p:cNvSpPr>
          <p:nvPr/>
        </p:nvSpPr>
        <p:spPr bwMode="auto">
          <a:xfrm>
            <a:off x="611188" y="333375"/>
            <a:ext cx="3781425" cy="584200"/>
          </a:xfrm>
          <a:prstGeom prst="rect">
            <a:avLst/>
          </a:prstGeom>
          <a:noFill/>
          <a:ln w="9525">
            <a:noFill/>
            <a:miter lim="800000"/>
            <a:headEnd/>
            <a:tailEnd/>
          </a:ln>
        </p:spPr>
        <p:txBody>
          <a:bodyPr>
            <a:spAutoFit/>
          </a:bodyPr>
          <a:lstStyle/>
          <a:p>
            <a:pPr eaLnBrk="1" hangingPunct="1"/>
            <a:r>
              <a:rPr lang="bs-Latn-BA" sz="3200" b="1">
                <a:solidFill>
                  <a:srgbClr val="000099"/>
                </a:solidFill>
                <a:latin typeface="Franklin Gothic Demi" pitchFamily="34" charset="0"/>
              </a:rPr>
              <a:t>Sjaj  d.o.o.  Maglaj</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611188" y="1341438"/>
            <a:ext cx="7848600" cy="707886"/>
          </a:xfrm>
          <a:prstGeom prst="rect">
            <a:avLst/>
          </a:prstGeom>
          <a:noFill/>
          <a:ln w="9525">
            <a:noFill/>
            <a:miter lim="800000"/>
            <a:headEnd/>
            <a:tailEnd/>
          </a:ln>
        </p:spPr>
        <p:txBody>
          <a:bodyPr>
            <a:spAutoFit/>
          </a:bodyPr>
          <a:lstStyle/>
          <a:p>
            <a:pPr eaLnBrk="1" hangingPunct="1">
              <a:spcBef>
                <a:spcPct val="50000"/>
              </a:spcBef>
            </a:pPr>
            <a:r>
              <a:rPr lang="bs-Latn-BA" sz="2000" dirty="0"/>
              <a:t>Hajdić d.o.o. </a:t>
            </a:r>
            <a:r>
              <a:rPr lang="en-GB" sz="2000" dirty="0" smtClean="0"/>
              <a:t>a highly experienced company in road construction with years in the field and an impressive résumé</a:t>
            </a:r>
            <a:endParaRPr lang="bs-Latn-BA" sz="2000" dirty="0"/>
          </a:p>
        </p:txBody>
      </p:sp>
      <p:pic>
        <p:nvPicPr>
          <p:cNvPr id="14340" name="Picture 5" descr="t1_slika_1"/>
          <p:cNvPicPr>
            <a:picLocks noChangeAspect="1" noChangeArrowheads="1"/>
          </p:cNvPicPr>
          <p:nvPr/>
        </p:nvPicPr>
        <p:blipFill>
          <a:blip r:embed="rId2" cstate="print"/>
          <a:srcRect/>
          <a:stretch>
            <a:fillRect/>
          </a:stretch>
        </p:blipFill>
        <p:spPr bwMode="auto">
          <a:xfrm>
            <a:off x="6227763" y="2924175"/>
            <a:ext cx="1730375" cy="1168400"/>
          </a:xfrm>
          <a:prstGeom prst="rect">
            <a:avLst/>
          </a:prstGeom>
          <a:ln>
            <a:noFill/>
          </a:ln>
          <a:effectLst>
            <a:softEdge rad="112500"/>
          </a:effectLst>
        </p:spPr>
      </p:pic>
      <p:pic>
        <p:nvPicPr>
          <p:cNvPr id="14341" name="Picture 6" descr="imagesCARSH9DK"/>
          <p:cNvPicPr>
            <a:picLocks noChangeAspect="1" noChangeArrowheads="1"/>
          </p:cNvPicPr>
          <p:nvPr/>
        </p:nvPicPr>
        <p:blipFill>
          <a:blip r:embed="rId3" cstate="print"/>
          <a:srcRect/>
          <a:stretch>
            <a:fillRect/>
          </a:stretch>
        </p:blipFill>
        <p:spPr bwMode="auto">
          <a:xfrm>
            <a:off x="611188" y="3284538"/>
            <a:ext cx="4248150" cy="3181350"/>
          </a:xfrm>
          <a:prstGeom prst="rect">
            <a:avLst/>
          </a:prstGeom>
          <a:ln>
            <a:noFill/>
          </a:ln>
          <a:effectLst>
            <a:softEdge rad="112500"/>
          </a:effectLst>
        </p:spPr>
      </p:pic>
      <p:pic>
        <p:nvPicPr>
          <p:cNvPr id="18437" name="Picture 9" descr="Gradnja ceste"/>
          <p:cNvPicPr>
            <a:picLocks noChangeAspect="1" noChangeArrowheads="1"/>
          </p:cNvPicPr>
          <p:nvPr/>
        </p:nvPicPr>
        <p:blipFill>
          <a:blip r:embed="rId4"/>
          <a:srcRect/>
          <a:stretch>
            <a:fillRect/>
          </a:stretch>
        </p:blipFill>
        <p:spPr bwMode="auto">
          <a:xfrm>
            <a:off x="5148263" y="4076700"/>
            <a:ext cx="3024187" cy="2268538"/>
          </a:xfrm>
          <a:prstGeom prst="rect">
            <a:avLst/>
          </a:prstGeom>
          <a:noFill/>
          <a:ln w="9525">
            <a:noFill/>
            <a:miter lim="800000"/>
            <a:headEnd/>
            <a:tailEnd/>
          </a:ln>
        </p:spPr>
      </p:pic>
      <p:sp>
        <p:nvSpPr>
          <p:cNvPr id="18438" name="TextBox 6"/>
          <p:cNvSpPr txBox="1">
            <a:spLocks noChangeArrowheads="1"/>
          </p:cNvSpPr>
          <p:nvPr/>
        </p:nvSpPr>
        <p:spPr bwMode="auto">
          <a:xfrm>
            <a:off x="755650" y="549275"/>
            <a:ext cx="5580063" cy="579438"/>
          </a:xfrm>
          <a:prstGeom prst="rect">
            <a:avLst/>
          </a:prstGeom>
          <a:noFill/>
          <a:ln w="9525">
            <a:noFill/>
            <a:miter lim="800000"/>
            <a:headEnd/>
            <a:tailEnd/>
          </a:ln>
        </p:spPr>
        <p:txBody>
          <a:bodyPr>
            <a:spAutoFit/>
          </a:bodyPr>
          <a:lstStyle/>
          <a:p>
            <a:pPr eaLnBrk="1" hangingPunct="1"/>
            <a:r>
              <a:rPr lang="bs-Latn-BA" sz="3200" b="1">
                <a:solidFill>
                  <a:srgbClr val="000099"/>
                </a:solidFill>
                <a:latin typeface="Franklin Gothic Demi" pitchFamily="34" charset="0"/>
              </a:rPr>
              <a:t>Hajdic  d.o.o.  Maglaj</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611188" y="1125538"/>
            <a:ext cx="7237412" cy="1015663"/>
          </a:xfrm>
          <a:prstGeom prst="rect">
            <a:avLst/>
          </a:prstGeom>
          <a:noFill/>
          <a:ln w="9525">
            <a:noFill/>
            <a:miter lim="800000"/>
            <a:headEnd/>
            <a:tailEnd/>
          </a:ln>
        </p:spPr>
        <p:txBody>
          <a:bodyPr>
            <a:spAutoFit/>
          </a:bodyPr>
          <a:lstStyle/>
          <a:p>
            <a:pPr eaLnBrk="1" hangingPunct="1">
              <a:spcBef>
                <a:spcPct val="50000"/>
              </a:spcBef>
            </a:pPr>
            <a:r>
              <a:rPr lang="de-CH" sz="2000" dirty="0" smtClean="0"/>
              <a:t>A British company specialized in the production of different kinds of cables for the aviation and defense industry. Currently they employ around 450 people. </a:t>
            </a:r>
            <a:endParaRPr lang="bs-Latn-BA" sz="2000" dirty="0"/>
          </a:p>
        </p:txBody>
      </p:sp>
      <p:sp>
        <p:nvSpPr>
          <p:cNvPr id="19459" name="TextBox 6"/>
          <p:cNvSpPr txBox="1">
            <a:spLocks noChangeArrowheads="1"/>
          </p:cNvSpPr>
          <p:nvPr/>
        </p:nvSpPr>
        <p:spPr bwMode="auto">
          <a:xfrm>
            <a:off x="647700" y="512763"/>
            <a:ext cx="7056438" cy="523875"/>
          </a:xfrm>
          <a:prstGeom prst="rect">
            <a:avLst/>
          </a:prstGeom>
          <a:noFill/>
          <a:ln w="9525">
            <a:noFill/>
            <a:miter lim="800000"/>
            <a:headEnd/>
            <a:tailEnd/>
          </a:ln>
        </p:spPr>
        <p:txBody>
          <a:bodyPr>
            <a:spAutoFit/>
          </a:bodyPr>
          <a:lstStyle/>
          <a:p>
            <a:pPr eaLnBrk="1" hangingPunct="1"/>
            <a:r>
              <a:rPr lang="bs-Latn-BA" sz="2800" b="1">
                <a:solidFill>
                  <a:srgbClr val="000099"/>
                </a:solidFill>
                <a:latin typeface="Franklin Gothic Demi" pitchFamily="34" charset="0"/>
              </a:rPr>
              <a:t>Excel-Assembliesss BH  d.o.o.  Maglaj</a:t>
            </a:r>
          </a:p>
        </p:txBody>
      </p:sp>
      <p:pic>
        <p:nvPicPr>
          <p:cNvPr id="19460" name="Picture 2"/>
          <p:cNvPicPr>
            <a:picLocks noChangeAspect="1"/>
          </p:cNvPicPr>
          <p:nvPr/>
        </p:nvPicPr>
        <p:blipFill>
          <a:blip r:embed="rId2"/>
          <a:srcRect/>
          <a:stretch>
            <a:fillRect/>
          </a:stretch>
        </p:blipFill>
        <p:spPr bwMode="auto">
          <a:xfrm>
            <a:off x="539750" y="2384425"/>
            <a:ext cx="7620000" cy="2438400"/>
          </a:xfrm>
          <a:prstGeom prst="rect">
            <a:avLst/>
          </a:prstGeom>
          <a:noFill/>
          <a:ln w="9525">
            <a:noFill/>
            <a:miter lim="800000"/>
            <a:headEnd/>
            <a:tailEnd/>
          </a:ln>
        </p:spPr>
      </p:pic>
      <p:pic>
        <p:nvPicPr>
          <p:cNvPr id="19461" name="Picture 1"/>
          <p:cNvPicPr>
            <a:picLocks noChangeAspect="1"/>
          </p:cNvPicPr>
          <p:nvPr/>
        </p:nvPicPr>
        <p:blipFill>
          <a:blip r:embed="rId3"/>
          <a:srcRect/>
          <a:stretch>
            <a:fillRect/>
          </a:stretch>
        </p:blipFill>
        <p:spPr bwMode="auto">
          <a:xfrm>
            <a:off x="3167063" y="4149725"/>
            <a:ext cx="3251200" cy="2165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ext Placeholder 7"/>
          <p:cNvSpPr>
            <a:spLocks noGrp="1"/>
          </p:cNvSpPr>
          <p:nvPr>
            <p:ph type="body" idx="2"/>
          </p:nvPr>
        </p:nvSpPr>
        <p:spPr>
          <a:xfrm>
            <a:off x="468313" y="2060575"/>
            <a:ext cx="4029075" cy="4572000"/>
          </a:xfrm>
        </p:spPr>
        <p:txBody>
          <a:bodyPr/>
          <a:lstStyle/>
          <a:p>
            <a:pPr eaLnBrk="1" hangingPunct="1">
              <a:lnSpc>
                <a:spcPct val="150000"/>
              </a:lnSpc>
              <a:buFont typeface="Courier New" pitchFamily="49" charset="0"/>
              <a:buChar char="o"/>
            </a:pPr>
            <a:r>
              <a:rPr lang="bs-Latn-BA" sz="2200" dirty="0" smtClean="0">
                <a:latin typeface="Tahoma" pitchFamily="34" charset="0"/>
              </a:rPr>
              <a:t> </a:t>
            </a:r>
            <a:r>
              <a:rPr lang="bs-Latn-BA" sz="2200" dirty="0" smtClean="0">
                <a:latin typeface="Tahoma" pitchFamily="34" charset="0"/>
                <a:cs typeface="Times New Roman" pitchFamily="18" charset="0"/>
              </a:rPr>
              <a:t>Wisa </a:t>
            </a:r>
            <a:r>
              <a:rPr lang="bs-Latn-BA" sz="2200" dirty="0" smtClean="0">
                <a:latin typeface="Tahoma" pitchFamily="34" charset="0"/>
                <a:cs typeface="Times New Roman" pitchFamily="18" charset="0"/>
              </a:rPr>
              <a:t>shop</a:t>
            </a:r>
            <a:r>
              <a:rPr lang="de-CH" sz="2200" dirty="0" smtClean="0">
                <a:latin typeface="Tahoma" pitchFamily="34" charset="0"/>
                <a:cs typeface="Times New Roman" pitchFamily="18" charset="0"/>
              </a:rPr>
              <a:t>p</a:t>
            </a:r>
            <a:r>
              <a:rPr lang="bs-Latn-BA" sz="2200" dirty="0" smtClean="0">
                <a:latin typeface="Tahoma" pitchFamily="34" charset="0"/>
                <a:cs typeface="Times New Roman" pitchFamily="18" charset="0"/>
              </a:rPr>
              <a:t>ing </a:t>
            </a:r>
            <a:r>
              <a:rPr lang="de-CH" sz="2200" dirty="0" smtClean="0">
                <a:latin typeface="Tahoma" pitchFamily="34" charset="0"/>
                <a:cs typeface="Times New Roman" pitchFamily="18" charset="0"/>
              </a:rPr>
              <a:t>center</a:t>
            </a:r>
            <a:endParaRPr lang="bs-Latn-BA" sz="2200" dirty="0" smtClean="0">
              <a:latin typeface="Tahoma" pitchFamily="34" charset="0"/>
              <a:cs typeface="Times New Roman" pitchFamily="18" charset="0"/>
            </a:endParaRPr>
          </a:p>
          <a:p>
            <a:pPr eaLnBrk="1" hangingPunct="1">
              <a:lnSpc>
                <a:spcPct val="150000"/>
              </a:lnSpc>
              <a:buFont typeface="Courier New" pitchFamily="49" charset="0"/>
              <a:buChar char="o"/>
            </a:pPr>
            <a:r>
              <a:rPr lang="bs-Latn-BA" sz="2200" dirty="0" smtClean="0">
                <a:latin typeface="Tahoma" pitchFamily="34" charset="0"/>
                <a:cs typeface="Times New Roman" pitchFamily="18" charset="0"/>
              </a:rPr>
              <a:t> Konzum </a:t>
            </a:r>
            <a:r>
              <a:rPr lang="bs-Latn-BA" sz="2200" dirty="0" smtClean="0">
                <a:latin typeface="Tahoma" pitchFamily="34" charset="0"/>
                <a:cs typeface="Times New Roman" pitchFamily="18" charset="0"/>
              </a:rPr>
              <a:t>h</a:t>
            </a:r>
            <a:r>
              <a:rPr lang="de-CH" sz="2200" dirty="0" smtClean="0">
                <a:latin typeface="Tahoma" pitchFamily="34" charset="0"/>
                <a:cs typeface="Times New Roman" pitchFamily="18" charset="0"/>
              </a:rPr>
              <a:t>y</a:t>
            </a:r>
            <a:r>
              <a:rPr lang="bs-Latn-BA" sz="2200" dirty="0" smtClean="0">
                <a:latin typeface="Tahoma" pitchFamily="34" charset="0"/>
                <a:cs typeface="Times New Roman" pitchFamily="18" charset="0"/>
              </a:rPr>
              <a:t>per </a:t>
            </a:r>
            <a:r>
              <a:rPr lang="bs-Latn-BA" sz="2200" dirty="0" smtClean="0">
                <a:latin typeface="Tahoma" pitchFamily="34" charset="0"/>
                <a:cs typeface="Times New Roman" pitchFamily="18" charset="0"/>
              </a:rPr>
              <a:t>market</a:t>
            </a:r>
          </a:p>
          <a:p>
            <a:pPr eaLnBrk="1" hangingPunct="1">
              <a:lnSpc>
                <a:spcPct val="150000"/>
              </a:lnSpc>
              <a:buFont typeface="Courier New" pitchFamily="49" charset="0"/>
              <a:buChar char="o"/>
            </a:pPr>
            <a:r>
              <a:rPr lang="bs-Latn-BA" sz="2200" dirty="0" smtClean="0">
                <a:latin typeface="Tahoma" pitchFamily="34" charset="0"/>
                <a:cs typeface="Times New Roman" pitchFamily="18" charset="0"/>
              </a:rPr>
              <a:t> </a:t>
            </a:r>
            <a:r>
              <a:rPr lang="bs-Latn-BA" sz="2200" dirty="0" smtClean="0">
                <a:latin typeface="Tahoma" pitchFamily="34" charset="0"/>
                <a:cs typeface="Times New Roman" pitchFamily="18" charset="0"/>
              </a:rPr>
              <a:t>YIMOR</a:t>
            </a:r>
            <a:endParaRPr lang="bs-Latn-BA" sz="2200" dirty="0" smtClean="0">
              <a:latin typeface="Tahoma" pitchFamily="34" charset="0"/>
              <a:cs typeface="Times New Roman" pitchFamily="18" charset="0"/>
            </a:endParaRPr>
          </a:p>
          <a:p>
            <a:pPr eaLnBrk="1" hangingPunct="1">
              <a:lnSpc>
                <a:spcPct val="150000"/>
              </a:lnSpc>
              <a:buFont typeface="Courier New" pitchFamily="49" charset="0"/>
              <a:buChar char="o"/>
            </a:pPr>
            <a:r>
              <a:rPr lang="bs-Latn-BA" sz="2200" dirty="0" smtClean="0">
                <a:latin typeface="Tahoma" pitchFamily="34" charset="0"/>
                <a:cs typeface="Times New Roman" pitchFamily="18" charset="0"/>
              </a:rPr>
              <a:t> Eurocentar 1 2 </a:t>
            </a:r>
            <a:r>
              <a:rPr lang="de-CH" sz="2200" dirty="0" smtClean="0">
                <a:latin typeface="Tahoma" pitchFamily="34" charset="0"/>
                <a:cs typeface="Times New Roman" pitchFamily="18" charset="0"/>
              </a:rPr>
              <a:t>&amp;</a:t>
            </a:r>
            <a:r>
              <a:rPr lang="bs-Latn-BA" sz="2200" dirty="0" smtClean="0">
                <a:latin typeface="Tahoma" pitchFamily="34" charset="0"/>
                <a:cs typeface="Times New Roman" pitchFamily="18" charset="0"/>
              </a:rPr>
              <a:t> 3</a:t>
            </a:r>
            <a:endParaRPr lang="de-CH" sz="2200" dirty="0" smtClean="0">
              <a:latin typeface="Tahoma" pitchFamily="34" charset="0"/>
              <a:cs typeface="Times New Roman" pitchFamily="18" charset="0"/>
            </a:endParaRPr>
          </a:p>
          <a:p>
            <a:pPr eaLnBrk="1" hangingPunct="1">
              <a:lnSpc>
                <a:spcPct val="150000"/>
              </a:lnSpc>
              <a:buFont typeface="Courier New" pitchFamily="49" charset="0"/>
              <a:buChar char="o"/>
            </a:pPr>
            <a:r>
              <a:rPr lang="de-CH" sz="2200" dirty="0" smtClean="0">
                <a:latin typeface="Tahoma" pitchFamily="34" charset="0"/>
                <a:cs typeface="Times New Roman" pitchFamily="18" charset="0"/>
              </a:rPr>
              <a:t> </a:t>
            </a:r>
            <a:r>
              <a:rPr lang="de-CH" sz="2200" dirty="0" smtClean="0">
                <a:latin typeface="Tahoma" pitchFamily="34" charset="0"/>
                <a:cs typeface="Times New Roman" pitchFamily="18" charset="0"/>
              </a:rPr>
              <a:t>Bingo shopping center </a:t>
            </a:r>
            <a:endParaRPr lang="bs-Latn-BA" sz="2200" dirty="0" smtClean="0">
              <a:latin typeface="Tahoma" pitchFamily="34" charset="0"/>
              <a:cs typeface="Times New Roman" pitchFamily="18" charset="0"/>
            </a:endParaRPr>
          </a:p>
        </p:txBody>
      </p:sp>
      <p:pic>
        <p:nvPicPr>
          <p:cNvPr id="1031" name="Picture 7" descr="G:\konzum maglaj[1].jpg"/>
          <p:cNvPicPr>
            <a:picLocks noChangeAspect="1" noChangeArrowheads="1"/>
          </p:cNvPicPr>
          <p:nvPr/>
        </p:nvPicPr>
        <p:blipFill>
          <a:blip r:embed="rId2" cstate="print"/>
          <a:srcRect/>
          <a:stretch>
            <a:fillRect/>
          </a:stretch>
        </p:blipFill>
        <p:spPr bwMode="auto">
          <a:xfrm rot="1570457">
            <a:off x="3781051" y="2213277"/>
            <a:ext cx="4956393" cy="2978824"/>
          </a:xfrm>
          <a:prstGeom prst="rect">
            <a:avLst/>
          </a:prstGeom>
          <a:ln>
            <a:noFill/>
          </a:ln>
          <a:effectLst>
            <a:softEdge rad="112500"/>
          </a:effectLst>
        </p:spPr>
      </p:pic>
      <p:sp>
        <p:nvSpPr>
          <p:cNvPr id="21508" name="TextBox 4"/>
          <p:cNvSpPr txBox="1">
            <a:spLocks noChangeArrowheads="1"/>
          </p:cNvSpPr>
          <p:nvPr/>
        </p:nvSpPr>
        <p:spPr bwMode="auto">
          <a:xfrm>
            <a:off x="755650" y="549275"/>
            <a:ext cx="3779838" cy="579438"/>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Malls</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90" name="Picture 6" descr="C:\Users\Vista\Desktop\Slike prezentacija\IMG_0113.JPG"/>
          <p:cNvPicPr>
            <a:picLocks noChangeAspect="1" noChangeArrowheads="1"/>
          </p:cNvPicPr>
          <p:nvPr/>
        </p:nvPicPr>
        <p:blipFill>
          <a:blip r:embed="rId2" cstate="print"/>
          <a:srcRect/>
          <a:stretch>
            <a:fillRect/>
          </a:stretch>
        </p:blipFill>
        <p:spPr bwMode="auto">
          <a:xfrm rot="797945">
            <a:off x="4355308" y="431310"/>
            <a:ext cx="4059917" cy="2658719"/>
          </a:xfrm>
          <a:prstGeom prst="rect">
            <a:avLst/>
          </a:prstGeom>
          <a:ln>
            <a:noFill/>
          </a:ln>
          <a:effectLst>
            <a:softEdge rad="112500"/>
          </a:effectLst>
        </p:spPr>
      </p:pic>
      <p:sp>
        <p:nvSpPr>
          <p:cNvPr id="22531" name="Text Placeholder 5"/>
          <p:cNvSpPr>
            <a:spLocks noGrp="1"/>
          </p:cNvSpPr>
          <p:nvPr>
            <p:ph type="body" idx="1"/>
          </p:nvPr>
        </p:nvSpPr>
        <p:spPr>
          <a:xfrm rot="578824">
            <a:off x="7019925" y="2781300"/>
            <a:ext cx="1928813" cy="571500"/>
          </a:xfrm>
        </p:spPr>
        <p:txBody>
          <a:bodyPr/>
          <a:lstStyle/>
          <a:p>
            <a:pPr algn="ctr" eaLnBrk="1" hangingPunct="1"/>
            <a:r>
              <a:rPr lang="bs-Latn-BA" smtClean="0">
                <a:latin typeface="Tahoma" pitchFamily="34" charset="0"/>
              </a:rPr>
              <a:t>Eurocentar 1</a:t>
            </a:r>
            <a:endParaRPr lang="en-US" smtClean="0">
              <a:latin typeface="Tahoma" pitchFamily="34" charset="0"/>
            </a:endParaRPr>
          </a:p>
        </p:txBody>
      </p:sp>
      <p:sp>
        <p:nvSpPr>
          <p:cNvPr id="22532" name="Text Placeholder 5"/>
          <p:cNvSpPr txBox="1">
            <a:spLocks/>
          </p:cNvSpPr>
          <p:nvPr/>
        </p:nvSpPr>
        <p:spPr bwMode="auto">
          <a:xfrm>
            <a:off x="468313" y="3068638"/>
            <a:ext cx="2432050" cy="571500"/>
          </a:xfrm>
          <a:prstGeom prst="rect">
            <a:avLst/>
          </a:prstGeom>
          <a:noFill/>
          <a:ln w="9525">
            <a:noFill/>
            <a:miter lim="800000"/>
            <a:headEnd/>
            <a:tailEnd/>
          </a:ln>
        </p:spPr>
        <p:txBody>
          <a:bodyPr lIns="45720" rIns="45720"/>
          <a:lstStyle/>
          <a:p>
            <a:pPr algn="ctr" eaLnBrk="1" hangingPunct="1">
              <a:spcBef>
                <a:spcPct val="20000"/>
              </a:spcBef>
              <a:buClr>
                <a:srgbClr val="0BD0D9"/>
              </a:buClr>
              <a:buSzPct val="95000"/>
              <a:buFont typeface="Wingdings 2" pitchFamily="18" charset="2"/>
              <a:buNone/>
            </a:pPr>
            <a:r>
              <a:rPr lang="bs-Latn-BA" sz="2200" dirty="0"/>
              <a:t>WISA </a:t>
            </a:r>
            <a:r>
              <a:rPr lang="bs-Latn-BA" sz="2200" dirty="0" smtClean="0"/>
              <a:t>shop</a:t>
            </a:r>
            <a:r>
              <a:rPr lang="de-CH" sz="2200" dirty="0" smtClean="0"/>
              <a:t>p</a:t>
            </a:r>
            <a:r>
              <a:rPr lang="bs-Latn-BA" sz="2200" dirty="0" smtClean="0"/>
              <a:t>ing </a:t>
            </a:r>
            <a:r>
              <a:rPr lang="bs-Latn-BA" sz="2200" dirty="0"/>
              <a:t>centar</a:t>
            </a:r>
            <a:endParaRPr lang="en-US" sz="2200" dirty="0"/>
          </a:p>
        </p:txBody>
      </p:sp>
      <p:pic>
        <p:nvPicPr>
          <p:cNvPr id="58370" name="Picture 2" descr="C:\Users\Vista\Desktop\Slike prezentacija\IMG_0111.JPG"/>
          <p:cNvPicPr>
            <a:picLocks noChangeAspect="1" noChangeArrowheads="1"/>
          </p:cNvPicPr>
          <p:nvPr/>
        </p:nvPicPr>
        <p:blipFill>
          <a:blip r:embed="rId3" cstate="print"/>
          <a:srcRect/>
          <a:stretch>
            <a:fillRect/>
          </a:stretch>
        </p:blipFill>
        <p:spPr bwMode="auto">
          <a:xfrm rot="295700">
            <a:off x="754401" y="3467251"/>
            <a:ext cx="3518596" cy="2638623"/>
          </a:xfrm>
          <a:prstGeom prst="rect">
            <a:avLst/>
          </a:prstGeom>
          <a:ln>
            <a:noFill/>
          </a:ln>
          <a:effectLst>
            <a:softEdge rad="112500"/>
          </a:effectLst>
        </p:spPr>
      </p:pic>
      <p:sp>
        <p:nvSpPr>
          <p:cNvPr id="22534" name="Text Placeholder 8"/>
          <p:cNvSpPr>
            <a:spLocks/>
          </p:cNvSpPr>
          <p:nvPr/>
        </p:nvSpPr>
        <p:spPr bwMode="auto">
          <a:xfrm rot="269950">
            <a:off x="539750" y="6021388"/>
            <a:ext cx="3598863" cy="569912"/>
          </a:xfrm>
          <a:prstGeom prst="rect">
            <a:avLst/>
          </a:prstGeom>
          <a:noFill/>
          <a:ln w="9525">
            <a:noFill/>
            <a:miter lim="800000"/>
            <a:headEnd/>
            <a:tailEnd/>
          </a:ln>
        </p:spPr>
        <p:txBody>
          <a:bodyPr lIns="45720" rIns="45720"/>
          <a:lstStyle/>
          <a:p>
            <a:pPr eaLnBrk="1" hangingPunct="1">
              <a:spcBef>
                <a:spcPct val="20000"/>
              </a:spcBef>
              <a:buClr>
                <a:srgbClr val="0BD0D9"/>
              </a:buClr>
              <a:buSzPct val="95000"/>
              <a:buFont typeface="Wingdings 2" pitchFamily="18" charset="2"/>
              <a:buNone/>
            </a:pPr>
            <a:r>
              <a:rPr lang="bs-Latn-BA" sz="2200"/>
              <a:t>Merkator</a:t>
            </a:r>
            <a:endParaRPr lang="en-US" sz="2200"/>
          </a:p>
        </p:txBody>
      </p:sp>
      <p:sp>
        <p:nvSpPr>
          <p:cNvPr id="22535" name="Text Placeholder 8"/>
          <p:cNvSpPr txBox="1">
            <a:spLocks/>
          </p:cNvSpPr>
          <p:nvPr/>
        </p:nvSpPr>
        <p:spPr bwMode="auto">
          <a:xfrm rot="630433">
            <a:off x="3932238" y="5959475"/>
            <a:ext cx="3019425" cy="693738"/>
          </a:xfrm>
          <a:prstGeom prst="rect">
            <a:avLst/>
          </a:prstGeom>
          <a:noFill/>
          <a:ln w="9525">
            <a:noFill/>
            <a:miter lim="800000"/>
            <a:headEnd/>
            <a:tailEnd/>
          </a:ln>
        </p:spPr>
        <p:txBody>
          <a:bodyPr lIns="45720" rIns="45720"/>
          <a:lstStyle/>
          <a:p>
            <a:pPr algn="ctr" eaLnBrk="1" hangingPunct="1">
              <a:spcBef>
                <a:spcPct val="20000"/>
              </a:spcBef>
              <a:buClr>
                <a:srgbClr val="0BD0D9"/>
              </a:buClr>
              <a:buSzPct val="95000"/>
              <a:buFont typeface="Wingdings 2" pitchFamily="18" charset="2"/>
              <a:buNone/>
            </a:pPr>
            <a:r>
              <a:rPr lang="bs-Latn-BA" sz="2200" dirty="0" smtClean="0"/>
              <a:t>YIMOR</a:t>
            </a:r>
            <a:endParaRPr lang="en-US" sz="2200" dirty="0"/>
          </a:p>
        </p:txBody>
      </p:sp>
      <p:pic>
        <p:nvPicPr>
          <p:cNvPr id="58371" name="Picture 3" descr="C:\Users\Vista\Desktop\Slike prezentacija\IMG_0108.JPG"/>
          <p:cNvPicPr>
            <a:picLocks noChangeAspect="1" noChangeArrowheads="1"/>
          </p:cNvPicPr>
          <p:nvPr/>
        </p:nvPicPr>
        <p:blipFill>
          <a:blip r:embed="rId4" cstate="print"/>
          <a:srcRect/>
          <a:stretch>
            <a:fillRect/>
          </a:stretch>
        </p:blipFill>
        <p:spPr bwMode="auto">
          <a:xfrm rot="653694">
            <a:off x="4741045" y="3358708"/>
            <a:ext cx="3724078" cy="2905859"/>
          </a:xfrm>
          <a:prstGeom prst="rect">
            <a:avLst/>
          </a:prstGeom>
          <a:ln>
            <a:noFill/>
          </a:ln>
          <a:effectLst>
            <a:softEdge rad="112500"/>
          </a:effectLst>
        </p:spPr>
      </p:pic>
      <p:pic>
        <p:nvPicPr>
          <p:cNvPr id="22537" name="Picture 8" descr="ANd9GcTdCuDRbDS7jv2CGQFyteApPkrD09pPm38oWFQQzwJXGOKn2O4TwQ"/>
          <p:cNvPicPr>
            <a:picLocks noChangeAspect="1" noChangeArrowheads="1"/>
          </p:cNvPicPr>
          <p:nvPr/>
        </p:nvPicPr>
        <p:blipFill>
          <a:blip r:embed="rId5"/>
          <a:srcRect/>
          <a:stretch>
            <a:fillRect/>
          </a:stretch>
        </p:blipFill>
        <p:spPr bwMode="auto">
          <a:xfrm>
            <a:off x="611188" y="441325"/>
            <a:ext cx="3419475" cy="2678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AutoShape 2" descr="http://www.maglaj.ba/investitori/zone_slike/kosova/27_04_2007%20007.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hr-BA">
              <a:latin typeface="Constantia" pitchFamily="18" charset="0"/>
            </a:endParaRPr>
          </a:p>
        </p:txBody>
      </p:sp>
      <p:sp>
        <p:nvSpPr>
          <p:cNvPr id="23555" name="AutoShape 4" descr="http://www.maglaj.ba/investitori/zone_slike/kosova/27_04_2007%20007.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hr-BA">
              <a:latin typeface="Constantia" pitchFamily="18" charset="0"/>
            </a:endParaRPr>
          </a:p>
        </p:txBody>
      </p:sp>
      <p:pic>
        <p:nvPicPr>
          <p:cNvPr id="17413" name="Picture 5" descr="biznis"/>
          <p:cNvPicPr preferRelativeResize="0">
            <a:picLocks noChangeArrowheads="1"/>
          </p:cNvPicPr>
          <p:nvPr/>
        </p:nvPicPr>
        <p:blipFill>
          <a:blip r:embed="rId2" cstate="print"/>
          <a:srcRect/>
          <a:stretch>
            <a:fillRect/>
          </a:stretch>
        </p:blipFill>
        <p:spPr bwMode="auto">
          <a:xfrm rot="1510416">
            <a:off x="4562114" y="601930"/>
            <a:ext cx="3206988" cy="1854593"/>
          </a:xfrm>
          <a:prstGeom prst="rect">
            <a:avLst/>
          </a:prstGeom>
          <a:ln>
            <a:noFill/>
          </a:ln>
          <a:effectLst>
            <a:softEdge rad="112500"/>
          </a:effectLst>
        </p:spPr>
      </p:pic>
      <p:sp>
        <p:nvSpPr>
          <p:cNvPr id="23557" name="Text Placeholder 2"/>
          <p:cNvSpPr>
            <a:spLocks/>
          </p:cNvSpPr>
          <p:nvPr/>
        </p:nvSpPr>
        <p:spPr bwMode="auto">
          <a:xfrm>
            <a:off x="299979" y="2844792"/>
            <a:ext cx="3527425" cy="2089151"/>
          </a:xfrm>
          <a:prstGeom prst="rect">
            <a:avLst/>
          </a:prstGeom>
          <a:noFill/>
          <a:ln w="9525">
            <a:noFill/>
            <a:miter lim="800000"/>
            <a:headEnd/>
            <a:tailEnd/>
          </a:ln>
        </p:spPr>
        <p:txBody>
          <a:bodyPr lIns="45720" rIns="45720"/>
          <a:lstStyle/>
          <a:p>
            <a:pPr marL="495300" indent="-495300" eaLnBrk="1" hangingPunct="1">
              <a:spcBef>
                <a:spcPct val="20000"/>
              </a:spcBef>
              <a:buSzPct val="95000"/>
              <a:buFont typeface="Arial" charset="0"/>
              <a:buAutoNum type="arabicPeriod"/>
            </a:pPr>
            <a:r>
              <a:rPr lang="bs-Latn-BA" sz="3600" dirty="0" smtClean="0">
                <a:cs typeface="Times New Roman" pitchFamily="18" charset="0"/>
              </a:rPr>
              <a:t>Misurići</a:t>
            </a:r>
          </a:p>
          <a:p>
            <a:pPr marL="495300" indent="-495300" eaLnBrk="1" hangingPunct="1">
              <a:spcBef>
                <a:spcPct val="20000"/>
              </a:spcBef>
              <a:buSzPct val="95000"/>
              <a:buFont typeface="Arial" charset="0"/>
              <a:buAutoNum type="arabicPeriod"/>
            </a:pPr>
            <a:r>
              <a:rPr lang="bs-Latn-BA" sz="3600" dirty="0" smtClean="0">
                <a:cs typeface="Times New Roman" pitchFamily="18" charset="0"/>
              </a:rPr>
              <a:t>Liješnica </a:t>
            </a:r>
            <a:endParaRPr lang="bs-Latn-BA" sz="3600" dirty="0">
              <a:cs typeface="Times New Roman" pitchFamily="18" charset="0"/>
            </a:endParaRPr>
          </a:p>
          <a:p>
            <a:pPr marL="495300" indent="-495300" eaLnBrk="1" hangingPunct="1">
              <a:spcBef>
                <a:spcPct val="20000"/>
              </a:spcBef>
              <a:buSzPct val="95000"/>
              <a:buFont typeface="Arial" charset="0"/>
              <a:buAutoNum type="arabicPeriod"/>
            </a:pPr>
            <a:r>
              <a:rPr lang="bs-Latn-BA" sz="3600" dirty="0" smtClean="0">
                <a:cs typeface="Times New Roman" pitchFamily="18" charset="0"/>
              </a:rPr>
              <a:t>Novi Šeher</a:t>
            </a:r>
            <a:endParaRPr lang="bs-Latn-BA" sz="3600" dirty="0">
              <a:cs typeface="Times New Roman" pitchFamily="18" charset="0"/>
            </a:endParaRPr>
          </a:p>
        </p:txBody>
      </p:sp>
      <p:sp>
        <p:nvSpPr>
          <p:cNvPr id="23558" name="TextBox 8"/>
          <p:cNvSpPr txBox="1">
            <a:spLocks noChangeArrowheads="1"/>
          </p:cNvSpPr>
          <p:nvPr/>
        </p:nvSpPr>
        <p:spPr bwMode="auto">
          <a:xfrm>
            <a:off x="395288" y="512763"/>
            <a:ext cx="3781425" cy="584200"/>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Industrial Zones</a:t>
            </a:r>
            <a:endParaRPr lang="bs-Latn-BA" sz="3200" b="1" dirty="0">
              <a:solidFill>
                <a:srgbClr val="000099"/>
              </a:solidFill>
              <a:latin typeface="Franklin Gothic Demi" pitchFamily="34" charset="0"/>
            </a:endParaRPr>
          </a:p>
        </p:txBody>
      </p:sp>
      <p:pic>
        <p:nvPicPr>
          <p:cNvPr id="23559" name="Picture 1"/>
          <p:cNvPicPr>
            <a:picLocks noChangeAspect="1"/>
          </p:cNvPicPr>
          <p:nvPr/>
        </p:nvPicPr>
        <p:blipFill>
          <a:blip r:embed="rId3" cstate="print"/>
          <a:srcRect/>
          <a:stretch>
            <a:fillRect/>
          </a:stretch>
        </p:blipFill>
        <p:spPr bwMode="auto">
          <a:xfrm>
            <a:off x="3851275" y="2852738"/>
            <a:ext cx="4908550" cy="3681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95288" y="333375"/>
            <a:ext cx="6445250" cy="579438"/>
          </a:xfrm>
          <a:prstGeom prst="rect">
            <a:avLst/>
          </a:prstGeom>
          <a:noFill/>
          <a:ln w="9525">
            <a:noFill/>
            <a:miter lim="800000"/>
            <a:headEnd/>
            <a:tailEnd/>
          </a:ln>
        </p:spPr>
        <p:txBody>
          <a:bodyPr>
            <a:spAutoFit/>
          </a:bodyPr>
          <a:lstStyle/>
          <a:p>
            <a:pPr algn="ctr" eaLnBrk="1" hangingPunct="1">
              <a:spcBef>
                <a:spcPct val="50000"/>
              </a:spcBef>
            </a:pPr>
            <a:r>
              <a:rPr lang="de-CH" sz="3200" b="1" dirty="0" smtClean="0">
                <a:solidFill>
                  <a:srgbClr val="000099"/>
                </a:solidFill>
                <a:latin typeface="Franklin Gothic Demi" pitchFamily="34" charset="0"/>
              </a:rPr>
              <a:t>INVEST IN MAGLAJ</a:t>
            </a:r>
            <a:endParaRPr lang="bs-Latn-BA" sz="3200" b="1" dirty="0">
              <a:solidFill>
                <a:srgbClr val="000099"/>
              </a:solidFill>
              <a:latin typeface="Franklin Gothic Demi" pitchFamily="34" charset="0"/>
            </a:endParaRPr>
          </a:p>
        </p:txBody>
      </p:sp>
      <p:sp>
        <p:nvSpPr>
          <p:cNvPr id="23" name="22 Rectángulo"/>
          <p:cNvSpPr/>
          <p:nvPr/>
        </p:nvSpPr>
        <p:spPr>
          <a:xfrm>
            <a:off x="743763" y="1235078"/>
            <a:ext cx="4599173" cy="83455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de-CH" sz="2000" b="1" dirty="0" smtClean="0">
                <a:solidFill>
                  <a:schemeClr val="bg1"/>
                </a:solidFill>
                <a:latin typeface="Franklin Gothic Demi" pitchFamily="34" charset="0"/>
              </a:rPr>
              <a:t>INDIVIDUAL APPROACH</a:t>
            </a:r>
            <a:endParaRPr lang="en-GB" sz="2000" b="1" dirty="0">
              <a:solidFill>
                <a:schemeClr val="bg1"/>
              </a:solidFill>
              <a:latin typeface="Franklin Gothic Demi" pitchFamily="34" charset="0"/>
            </a:endParaRPr>
          </a:p>
        </p:txBody>
      </p:sp>
      <p:sp>
        <p:nvSpPr>
          <p:cNvPr id="2" name="22 Rectángulo"/>
          <p:cNvSpPr/>
          <p:nvPr/>
        </p:nvSpPr>
        <p:spPr>
          <a:xfrm>
            <a:off x="735763" y="2301878"/>
            <a:ext cx="4597705" cy="83455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de-CH" sz="2000" b="1" dirty="0" smtClean="0">
                <a:solidFill>
                  <a:schemeClr val="bg1"/>
                </a:solidFill>
                <a:latin typeface="Franklin Gothic Demi" pitchFamily="34" charset="0"/>
              </a:rPr>
              <a:t>SERVICES OF A LOCAL COMMUNITY</a:t>
            </a:r>
            <a:endParaRPr lang="bs-Latn-BA" sz="2000" b="1" dirty="0">
              <a:solidFill>
                <a:schemeClr val="bg1"/>
              </a:solidFill>
              <a:latin typeface="Franklin Gothic Demi" pitchFamily="34" charset="0"/>
            </a:endParaRPr>
          </a:p>
          <a:p>
            <a:pPr algn="ctr" eaLnBrk="1" hangingPunct="1">
              <a:defRPr/>
            </a:pPr>
            <a:endParaRPr lang="en-GB" sz="1100" b="1" dirty="0">
              <a:solidFill>
                <a:schemeClr val="bg1"/>
              </a:solidFill>
            </a:endParaRPr>
          </a:p>
        </p:txBody>
      </p:sp>
      <p:sp>
        <p:nvSpPr>
          <p:cNvPr id="3" name="22 Rectángulo"/>
          <p:cNvSpPr/>
          <p:nvPr/>
        </p:nvSpPr>
        <p:spPr>
          <a:xfrm>
            <a:off x="737266" y="3344866"/>
            <a:ext cx="4632971" cy="83455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de-CH" sz="2000" b="1" dirty="0" smtClean="0">
                <a:solidFill>
                  <a:schemeClr val="bg1"/>
                </a:solidFill>
                <a:latin typeface="Franklin Gothic Demi" pitchFamily="34" charset="0"/>
              </a:rPr>
              <a:t>BUSINESS FRIENDLY ENVIRONMENT</a:t>
            </a:r>
            <a:endParaRPr lang="bs-Latn-BA" sz="2000" b="1" dirty="0">
              <a:solidFill>
                <a:schemeClr val="bg1"/>
              </a:solidFill>
              <a:latin typeface="Franklin Gothic Demi" pitchFamily="34" charset="0"/>
            </a:endParaRPr>
          </a:p>
          <a:p>
            <a:pPr algn="ctr" eaLnBrk="1" hangingPunct="1">
              <a:defRPr/>
            </a:pPr>
            <a:endParaRPr lang="en-GB" sz="1100" b="1" dirty="0">
              <a:solidFill>
                <a:schemeClr val="bg1"/>
              </a:solidFill>
              <a:latin typeface="Franklin Gothic Demi" pitchFamily="34" charset="0"/>
            </a:endParaRPr>
          </a:p>
        </p:txBody>
      </p:sp>
      <p:sp>
        <p:nvSpPr>
          <p:cNvPr id="4" name="22 Rectángulo"/>
          <p:cNvSpPr/>
          <p:nvPr/>
        </p:nvSpPr>
        <p:spPr>
          <a:xfrm>
            <a:off x="737266" y="5464724"/>
            <a:ext cx="4632971" cy="776209"/>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de-CH" sz="2000" b="1" dirty="0" smtClean="0">
                <a:solidFill>
                  <a:schemeClr val="bg1"/>
                </a:solidFill>
                <a:latin typeface="Franklin Gothic Demi" pitchFamily="34" charset="0"/>
              </a:rPr>
              <a:t>GEO LOCATION</a:t>
            </a:r>
            <a:endParaRPr lang="en-GB" sz="2000" b="1" dirty="0">
              <a:solidFill>
                <a:schemeClr val="bg1"/>
              </a:solidFill>
              <a:latin typeface="Franklin Gothic Demi" pitchFamily="34" charset="0"/>
            </a:endParaRPr>
          </a:p>
        </p:txBody>
      </p:sp>
      <p:sp>
        <p:nvSpPr>
          <p:cNvPr id="5" name="22 Rectángulo"/>
          <p:cNvSpPr/>
          <p:nvPr/>
        </p:nvSpPr>
        <p:spPr>
          <a:xfrm>
            <a:off x="735825" y="4389441"/>
            <a:ext cx="4599174" cy="83455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de-CH" sz="2000" b="1" dirty="0" smtClean="0">
                <a:solidFill>
                  <a:schemeClr val="bg1"/>
                </a:solidFill>
                <a:latin typeface="Franklin Gothic Demi" pitchFamily="34" charset="0"/>
              </a:rPr>
              <a:t>SATISFACTION OF CURRENT INVESTORS</a:t>
            </a:r>
            <a:endParaRPr lang="en-GB" sz="1800" b="1" dirty="0">
              <a:solidFill>
                <a:schemeClr val="bg1"/>
              </a:solidFill>
              <a:latin typeface="Tahoma" pitchFamily="34" charset="0"/>
            </a:endParaRPr>
          </a:p>
        </p:txBody>
      </p:sp>
      <p:pic>
        <p:nvPicPr>
          <p:cNvPr id="24594" name="Picture 46" descr="9209724-excellent-or-good-marketing-customer-service-survey-with-red-pencil-and-checkbox">
            <a:hlinkClick r:id="rId2"/>
          </p:cNvPr>
          <p:cNvPicPr>
            <a:picLocks noChangeAspect="1" noChangeArrowheads="1"/>
          </p:cNvPicPr>
          <p:nvPr/>
        </p:nvPicPr>
        <p:blipFill>
          <a:blip r:embed="rId3"/>
          <a:srcRect/>
          <a:stretch>
            <a:fillRect/>
          </a:stretch>
        </p:blipFill>
        <p:spPr bwMode="auto">
          <a:xfrm>
            <a:off x="5435600" y="2924175"/>
            <a:ext cx="3348038" cy="2227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9" name="Picture 3" descr="clip_image001"/>
          <p:cNvPicPr preferRelativeResize="0">
            <a:picLocks noChangeArrowheads="1"/>
          </p:cNvPicPr>
          <p:nvPr/>
        </p:nvPicPr>
        <p:blipFill>
          <a:blip r:embed="rId2" cstate="print"/>
          <a:srcRect/>
          <a:stretch>
            <a:fillRect/>
          </a:stretch>
        </p:blipFill>
        <p:spPr bwMode="auto">
          <a:xfrm rot="-347999">
            <a:off x="5305330" y="2514599"/>
            <a:ext cx="3196104" cy="1754963"/>
          </a:xfrm>
          <a:prstGeom prst="rect">
            <a:avLst/>
          </a:prstGeom>
          <a:ln>
            <a:noFill/>
          </a:ln>
          <a:effectLst>
            <a:softEdge rad="112500"/>
          </a:effectLst>
        </p:spPr>
      </p:pic>
      <p:pic>
        <p:nvPicPr>
          <p:cNvPr id="19461" name="Picture 5" descr="clip_image001"/>
          <p:cNvPicPr preferRelativeResize="0">
            <a:picLocks noChangeArrowheads="1"/>
          </p:cNvPicPr>
          <p:nvPr/>
        </p:nvPicPr>
        <p:blipFill>
          <a:blip r:embed="rId3" cstate="print"/>
          <a:srcRect/>
          <a:stretch>
            <a:fillRect/>
          </a:stretch>
        </p:blipFill>
        <p:spPr bwMode="auto">
          <a:xfrm rot="-21197999">
            <a:off x="4615519" y="224810"/>
            <a:ext cx="3965876" cy="2071308"/>
          </a:xfrm>
          <a:prstGeom prst="rect">
            <a:avLst/>
          </a:prstGeom>
          <a:ln>
            <a:noFill/>
          </a:ln>
          <a:effectLst>
            <a:softEdge rad="112500"/>
          </a:effectLst>
        </p:spPr>
      </p:pic>
      <p:pic>
        <p:nvPicPr>
          <p:cNvPr id="19463" name="Picture 7" descr="clip_image002"/>
          <p:cNvPicPr preferRelativeResize="0">
            <a:picLocks noChangeArrowheads="1"/>
          </p:cNvPicPr>
          <p:nvPr/>
        </p:nvPicPr>
        <p:blipFill>
          <a:blip r:embed="rId4" cstate="print"/>
          <a:srcRect/>
          <a:stretch>
            <a:fillRect/>
          </a:stretch>
        </p:blipFill>
        <p:spPr bwMode="auto">
          <a:xfrm rot="-21054000">
            <a:off x="978286" y="4498713"/>
            <a:ext cx="3491330" cy="2089745"/>
          </a:xfrm>
          <a:prstGeom prst="rect">
            <a:avLst/>
          </a:prstGeom>
          <a:ln>
            <a:noFill/>
          </a:ln>
          <a:effectLst>
            <a:softEdge rad="112500"/>
          </a:effectLst>
        </p:spPr>
      </p:pic>
      <p:pic>
        <p:nvPicPr>
          <p:cNvPr id="19464" name="Picture 8" descr="clip_image005"/>
          <p:cNvPicPr preferRelativeResize="0">
            <a:picLocks noChangeArrowheads="1"/>
          </p:cNvPicPr>
          <p:nvPr/>
        </p:nvPicPr>
        <p:blipFill>
          <a:blip r:embed="rId5" cstate="print"/>
          <a:srcRect/>
          <a:stretch>
            <a:fillRect/>
          </a:stretch>
        </p:blipFill>
        <p:spPr bwMode="auto">
          <a:xfrm rot="431014">
            <a:off x="5352781" y="4423770"/>
            <a:ext cx="3044849" cy="2245772"/>
          </a:xfrm>
          <a:prstGeom prst="rect">
            <a:avLst/>
          </a:prstGeom>
          <a:ln>
            <a:noFill/>
          </a:ln>
          <a:effectLst>
            <a:softEdge rad="112500"/>
          </a:effectLst>
        </p:spPr>
      </p:pic>
      <p:pic>
        <p:nvPicPr>
          <p:cNvPr id="11" name="Picture 4" descr="koke1"/>
          <p:cNvPicPr preferRelativeResize="0">
            <a:picLocks noChangeArrowheads="1"/>
          </p:cNvPicPr>
          <p:nvPr/>
        </p:nvPicPr>
        <p:blipFill>
          <a:blip r:embed="rId6" cstate="print"/>
          <a:srcRect/>
          <a:stretch>
            <a:fillRect/>
          </a:stretch>
        </p:blipFill>
        <p:spPr bwMode="auto">
          <a:xfrm rot="-21150000">
            <a:off x="2441583" y="3036957"/>
            <a:ext cx="2903855" cy="1643637"/>
          </a:xfrm>
          <a:prstGeom prst="rect">
            <a:avLst/>
          </a:prstGeom>
          <a:ln>
            <a:noFill/>
          </a:ln>
          <a:effectLst>
            <a:softEdge rad="112500"/>
          </a:effectLst>
        </p:spPr>
      </p:pic>
      <p:pic>
        <p:nvPicPr>
          <p:cNvPr id="19462" name="Picture 6" descr="clip_image001"/>
          <p:cNvPicPr preferRelativeResize="0">
            <a:picLocks noChangeArrowheads="1"/>
          </p:cNvPicPr>
          <p:nvPr/>
        </p:nvPicPr>
        <p:blipFill>
          <a:blip r:embed="rId7" cstate="print"/>
          <a:srcRect/>
          <a:stretch>
            <a:fillRect/>
          </a:stretch>
        </p:blipFill>
        <p:spPr bwMode="auto">
          <a:xfrm rot="21241925">
            <a:off x="511185" y="1120411"/>
            <a:ext cx="2643206" cy="2214578"/>
          </a:xfrm>
          <a:prstGeom prst="rect">
            <a:avLst/>
          </a:prstGeom>
          <a:ln>
            <a:noFill/>
          </a:ln>
          <a:effectLst>
            <a:softEdge rad="112500"/>
          </a:effectLst>
        </p:spPr>
      </p:pic>
      <p:sp>
        <p:nvSpPr>
          <p:cNvPr id="25608" name="TextBox 8"/>
          <p:cNvSpPr txBox="1">
            <a:spLocks noChangeArrowheads="1"/>
          </p:cNvSpPr>
          <p:nvPr/>
        </p:nvSpPr>
        <p:spPr bwMode="auto">
          <a:xfrm>
            <a:off x="539750" y="296863"/>
            <a:ext cx="3779838" cy="584200"/>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AGRICULTURE</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Text Placeholder 2"/>
          <p:cNvSpPr>
            <a:spLocks/>
          </p:cNvSpPr>
          <p:nvPr/>
        </p:nvSpPr>
        <p:spPr bwMode="auto">
          <a:xfrm>
            <a:off x="571500" y="1268413"/>
            <a:ext cx="8248650" cy="5256212"/>
          </a:xfrm>
          <a:prstGeom prst="rect">
            <a:avLst/>
          </a:prstGeom>
          <a:noFill/>
          <a:ln w="9525">
            <a:noFill/>
            <a:miter lim="800000"/>
            <a:headEnd/>
            <a:tailEnd/>
          </a:ln>
        </p:spPr>
        <p:txBody>
          <a:bodyPr lIns="45720" rIns="45720"/>
          <a:lstStyle/>
          <a:p>
            <a:pPr marL="495300" indent="-495300" eaLnBrk="1" hangingPunct="1">
              <a:spcBef>
                <a:spcPct val="20000"/>
              </a:spcBef>
              <a:buClr>
                <a:srgbClr val="0BD0D9"/>
              </a:buClr>
              <a:buSzPct val="95000"/>
              <a:buFont typeface="Wingdings 2" pitchFamily="18" charset="2"/>
              <a:buNone/>
            </a:pPr>
            <a:r>
              <a:rPr lang="de-CH" sz="1600" dirty="0" smtClean="0"/>
              <a:t>Maglaj has 3 registered agricultural co-operatives.</a:t>
            </a:r>
            <a:endParaRPr lang="bs-Latn-BA" sz="1600" dirty="0"/>
          </a:p>
          <a:p>
            <a:pPr marL="495300" indent="-495300" eaLnBrk="1" hangingPunct="1">
              <a:spcBef>
                <a:spcPct val="20000"/>
              </a:spcBef>
              <a:buClr>
                <a:srgbClr val="0BD0D9"/>
              </a:buClr>
              <a:buSzPct val="95000"/>
              <a:buFont typeface="Wingdings 2" pitchFamily="18" charset="2"/>
              <a:buNone/>
            </a:pPr>
            <a:r>
              <a:rPr lang="bs-Latn-BA" sz="1600" dirty="0"/>
              <a:t>1. ZZ “Milk – Maglajka“ Maglaj</a:t>
            </a:r>
          </a:p>
          <a:p>
            <a:pPr marL="495300" indent="-495300" eaLnBrk="1" hangingPunct="1">
              <a:spcBef>
                <a:spcPct val="20000"/>
              </a:spcBef>
              <a:buClr>
                <a:srgbClr val="0BD0D9"/>
              </a:buClr>
              <a:buSzPct val="95000"/>
              <a:buFont typeface="Wingdings 2" pitchFamily="18" charset="2"/>
              <a:buNone/>
            </a:pPr>
            <a:r>
              <a:rPr lang="bs-Latn-BA" sz="1600" dirty="0"/>
              <a:t>2. ZZ “Kula” </a:t>
            </a:r>
            <a:r>
              <a:rPr lang="it-IT" sz="1600" dirty="0"/>
              <a:t>Strupina bb,</a:t>
            </a:r>
            <a:r>
              <a:rPr lang="bs-Latn-BA" sz="1600" dirty="0"/>
              <a:t> </a:t>
            </a:r>
            <a:r>
              <a:rPr lang="it-IT" sz="1600" dirty="0"/>
              <a:t>Novi Šeher, Maglaj</a:t>
            </a:r>
            <a:endParaRPr lang="bs-Latn-BA" sz="1600" dirty="0"/>
          </a:p>
          <a:p>
            <a:pPr marL="495300" indent="-495300" eaLnBrk="1" hangingPunct="1">
              <a:spcBef>
                <a:spcPct val="20000"/>
              </a:spcBef>
              <a:buClr>
                <a:srgbClr val="0BD0D9"/>
              </a:buClr>
              <a:buSzPct val="95000"/>
              <a:buFont typeface="Wingdings 2" pitchFamily="18" charset="2"/>
              <a:buNone/>
            </a:pPr>
            <a:r>
              <a:rPr lang="bs-Latn-BA" sz="1600" dirty="0"/>
              <a:t>3. ZZ “Agrar-Šeher” Novi Šeher, Maglaj</a:t>
            </a:r>
          </a:p>
          <a:p>
            <a:pPr marL="495300" indent="-495300" eaLnBrk="1" hangingPunct="1">
              <a:spcBef>
                <a:spcPct val="20000"/>
              </a:spcBef>
              <a:buClr>
                <a:srgbClr val="0BD0D9"/>
              </a:buClr>
              <a:buSzPct val="95000"/>
              <a:buFont typeface="Wingdings 2" pitchFamily="18" charset="2"/>
              <a:buNone/>
            </a:pPr>
            <a:endParaRPr lang="bs-Latn-BA" sz="1600" dirty="0"/>
          </a:p>
          <a:p>
            <a:pPr marL="495300" indent="-495300" eaLnBrk="1" hangingPunct="1">
              <a:spcBef>
                <a:spcPct val="20000"/>
              </a:spcBef>
              <a:buClr>
                <a:srgbClr val="0BD0D9"/>
              </a:buClr>
              <a:buSzPct val="95000"/>
              <a:buFont typeface="Wingdings 2" pitchFamily="18" charset="2"/>
              <a:buNone/>
            </a:pPr>
            <a:r>
              <a:rPr lang="de-CH" sz="1600" dirty="0" smtClean="0"/>
              <a:t>And 12 agricultural associations of producers:</a:t>
            </a:r>
            <a:endParaRPr lang="bs-Latn-BA" sz="1600" dirty="0"/>
          </a:p>
          <a:p>
            <a:pPr marL="495300" indent="-495300" eaLnBrk="1" hangingPunct="1">
              <a:spcBef>
                <a:spcPct val="20000"/>
              </a:spcBef>
              <a:buClr>
                <a:srgbClr val="0BD0D9"/>
              </a:buClr>
              <a:buSzPct val="95000"/>
              <a:buFont typeface="Wingdings 2" pitchFamily="18" charset="2"/>
              <a:buNone/>
            </a:pPr>
            <a:r>
              <a:rPr lang="bs-Latn-BA" sz="1600" dirty="0"/>
              <a:t>1. UG “Bistrica” Ravna-Oruče</a:t>
            </a:r>
          </a:p>
          <a:p>
            <a:pPr marL="495300" indent="-495300" eaLnBrk="1" hangingPunct="1">
              <a:spcBef>
                <a:spcPct val="20000"/>
              </a:spcBef>
              <a:buClr>
                <a:srgbClr val="0BD0D9"/>
              </a:buClr>
              <a:buSzPct val="95000"/>
              <a:buFont typeface="Wingdings 2" pitchFamily="18" charset="2"/>
              <a:buNone/>
            </a:pPr>
            <a:r>
              <a:rPr lang="bs-Latn-BA" sz="1600" dirty="0"/>
              <a:t>2. UG “Jedinstvo” Bočinja</a:t>
            </a:r>
          </a:p>
          <a:p>
            <a:pPr marL="495300" indent="-495300" eaLnBrk="1" hangingPunct="1">
              <a:spcBef>
                <a:spcPct val="20000"/>
              </a:spcBef>
              <a:buClr>
                <a:srgbClr val="0BD0D9"/>
              </a:buClr>
              <a:buSzPct val="95000"/>
              <a:buFont typeface="Wingdings 2" pitchFamily="18" charset="2"/>
              <a:buNone/>
            </a:pPr>
            <a:r>
              <a:rPr lang="bs-Latn-BA" sz="1600" dirty="0"/>
              <a:t>3. UG “Cow-How” Čobe</a:t>
            </a:r>
          </a:p>
          <a:p>
            <a:pPr marL="495300" indent="-495300" eaLnBrk="1" hangingPunct="1">
              <a:spcBef>
                <a:spcPct val="20000"/>
              </a:spcBef>
              <a:buClr>
                <a:srgbClr val="0BD0D9"/>
              </a:buClr>
              <a:buSzPct val="95000"/>
              <a:buFont typeface="Wingdings 2" pitchFamily="18" charset="2"/>
              <a:buNone/>
            </a:pPr>
            <a:r>
              <a:rPr lang="bs-Latn-BA" sz="1600" dirty="0"/>
              <a:t>4. UG “Poljoprivrednik” Novi  Šeher</a:t>
            </a:r>
          </a:p>
          <a:p>
            <a:pPr marL="495300" indent="-495300" eaLnBrk="1" hangingPunct="1">
              <a:spcBef>
                <a:spcPct val="20000"/>
              </a:spcBef>
              <a:buClr>
                <a:srgbClr val="0BD0D9"/>
              </a:buClr>
              <a:buSzPct val="95000"/>
              <a:buFont typeface="Wingdings 2" pitchFamily="18" charset="2"/>
              <a:buNone/>
            </a:pPr>
            <a:r>
              <a:rPr lang="bs-Latn-BA" sz="1600" dirty="0"/>
              <a:t>5. UG “Pčelar” Maglaj</a:t>
            </a:r>
          </a:p>
          <a:p>
            <a:pPr marL="495300" indent="-495300" eaLnBrk="1" hangingPunct="1">
              <a:spcBef>
                <a:spcPct val="20000"/>
              </a:spcBef>
              <a:buClr>
                <a:srgbClr val="0BD0D9"/>
              </a:buClr>
              <a:buSzPct val="95000"/>
              <a:buFont typeface="Wingdings 2" pitchFamily="18" charset="2"/>
              <a:buNone/>
            </a:pPr>
            <a:r>
              <a:rPr lang="bs-Latn-BA" sz="1600" dirty="0"/>
              <a:t>6. UG “Melisa” Bakotić </a:t>
            </a:r>
          </a:p>
          <a:p>
            <a:pPr marL="495300" indent="-495300" eaLnBrk="1" hangingPunct="1">
              <a:spcBef>
                <a:spcPct val="20000"/>
              </a:spcBef>
              <a:buClr>
                <a:srgbClr val="0BD0D9"/>
              </a:buClr>
              <a:buSzPct val="95000"/>
              <a:buFont typeface="Wingdings 2" pitchFamily="18" charset="2"/>
              <a:buNone/>
            </a:pPr>
            <a:r>
              <a:rPr lang="bs-Latn-BA" sz="1600" dirty="0"/>
              <a:t>7. UG“Bijela Ploča“ Bijela Ploča, Maglaj</a:t>
            </a:r>
          </a:p>
          <a:p>
            <a:pPr marL="495300" indent="-495300" eaLnBrk="1" hangingPunct="1">
              <a:spcBef>
                <a:spcPct val="20000"/>
              </a:spcBef>
              <a:buClr>
                <a:srgbClr val="0BD0D9"/>
              </a:buClr>
              <a:buSzPct val="95000"/>
              <a:buFont typeface="Wingdings 2" pitchFamily="18" charset="2"/>
              <a:buNone/>
            </a:pPr>
            <a:r>
              <a:rPr lang="bs-Latn-BA" sz="1600" dirty="0"/>
              <a:t>8. UG “Šampinjon” Donji Ulišnjak, Maglaj</a:t>
            </a:r>
          </a:p>
          <a:p>
            <a:pPr marL="495300" indent="-495300" eaLnBrk="1" hangingPunct="1">
              <a:spcBef>
                <a:spcPct val="20000"/>
              </a:spcBef>
              <a:buClr>
                <a:srgbClr val="0BD0D9"/>
              </a:buClr>
              <a:buSzPct val="95000"/>
              <a:buFont typeface="Wingdings 2" pitchFamily="18" charset="2"/>
              <a:buNone/>
            </a:pPr>
            <a:r>
              <a:rPr lang="bs-Latn-BA" sz="1600" dirty="0"/>
              <a:t>9. UG „Agro-Liješnica“ Liješnica</a:t>
            </a:r>
          </a:p>
          <a:p>
            <a:pPr marL="495300" indent="-495300" eaLnBrk="1" hangingPunct="1">
              <a:spcBef>
                <a:spcPct val="20000"/>
              </a:spcBef>
              <a:buClr>
                <a:srgbClr val="0BD0D9"/>
              </a:buClr>
              <a:buSzPct val="95000"/>
              <a:buFont typeface="Wingdings 2" pitchFamily="18" charset="2"/>
              <a:buNone/>
            </a:pPr>
            <a:r>
              <a:rPr lang="bs-Latn-BA" sz="1600" dirty="0"/>
              <a:t>10. UG „Kopice“ Kopice</a:t>
            </a:r>
          </a:p>
          <a:p>
            <a:pPr marL="495300" indent="-495300" eaLnBrk="1" hangingPunct="1">
              <a:spcBef>
                <a:spcPct val="20000"/>
              </a:spcBef>
              <a:buClr>
                <a:srgbClr val="0BD0D9"/>
              </a:buClr>
              <a:buSzPct val="95000"/>
              <a:buFont typeface="Wingdings 2" pitchFamily="18" charset="2"/>
              <a:buNone/>
            </a:pPr>
            <a:r>
              <a:rPr lang="bs-Latn-BA" sz="1600" dirty="0"/>
              <a:t>11. UG „Agro-Kopice“ Kopice</a:t>
            </a:r>
          </a:p>
          <a:p>
            <a:pPr marL="495300" indent="-495300" eaLnBrk="1" hangingPunct="1">
              <a:spcBef>
                <a:spcPct val="20000"/>
              </a:spcBef>
              <a:buClr>
                <a:srgbClr val="0BD0D9"/>
              </a:buClr>
              <a:buSzPct val="95000"/>
              <a:buFont typeface="Wingdings 2" pitchFamily="18" charset="2"/>
              <a:buNone/>
            </a:pPr>
            <a:r>
              <a:rPr lang="bs-Latn-BA" sz="1600" dirty="0"/>
              <a:t>12. Agro-Eko težak“ Ravna</a:t>
            </a:r>
          </a:p>
        </p:txBody>
      </p:sp>
      <p:sp>
        <p:nvSpPr>
          <p:cNvPr id="26627" name="TextBox 3"/>
          <p:cNvSpPr txBox="1">
            <a:spLocks noChangeArrowheads="1"/>
          </p:cNvSpPr>
          <p:nvPr/>
        </p:nvSpPr>
        <p:spPr bwMode="auto">
          <a:xfrm>
            <a:off x="611188" y="549275"/>
            <a:ext cx="3781425" cy="584200"/>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AGRICULTURE</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15"/>
          <p:cNvPicPr>
            <a:picLocks noChangeAspect="1" noChangeArrowheads="1"/>
          </p:cNvPicPr>
          <p:nvPr/>
        </p:nvPicPr>
        <p:blipFill>
          <a:blip r:embed="rId2"/>
          <a:srcRect/>
          <a:stretch>
            <a:fillRect/>
          </a:stretch>
        </p:blipFill>
        <p:spPr bwMode="auto">
          <a:xfrm>
            <a:off x="2124075" y="836613"/>
            <a:ext cx="5976938" cy="5516562"/>
          </a:xfrm>
          <a:prstGeom prst="rect">
            <a:avLst/>
          </a:prstGeom>
          <a:noFill/>
          <a:ln w="9525">
            <a:noFill/>
            <a:miter lim="800000"/>
            <a:headEnd/>
            <a:tailEnd/>
          </a:ln>
        </p:spPr>
      </p:pic>
      <p:sp>
        <p:nvSpPr>
          <p:cNvPr id="8195" name="Text Placeholder 8"/>
          <p:cNvSpPr>
            <a:spLocks noGrp="1"/>
          </p:cNvSpPr>
          <p:nvPr>
            <p:ph type="body" idx="4294967295"/>
          </p:nvPr>
        </p:nvSpPr>
        <p:spPr>
          <a:xfrm>
            <a:off x="539750" y="3536950"/>
            <a:ext cx="7200900" cy="2952750"/>
          </a:xfrm>
        </p:spPr>
        <p:txBody>
          <a:bodyPr lIns="45720" rIns="45720"/>
          <a:lstStyle/>
          <a:p>
            <a:pPr marL="0" indent="0" algn="just" eaLnBrk="1" hangingPunct="1">
              <a:lnSpc>
                <a:spcPct val="90000"/>
              </a:lnSpc>
              <a:buFont typeface="Wingdings" pitchFamily="2" charset="2"/>
              <a:buNone/>
            </a:pPr>
            <a:r>
              <a:rPr lang="vi-VN" sz="2200" b="1" dirty="0" smtClean="0">
                <a:latin typeface="Franklin Gothic Demi" pitchFamily="34" charset="0"/>
              </a:rPr>
              <a:t>Maglaj</a:t>
            </a:r>
            <a:r>
              <a:rPr lang="bs-Latn-BA" sz="2200" b="1" dirty="0" smtClean="0">
                <a:latin typeface="Franklin Gothic Demi" pitchFamily="34" charset="0"/>
              </a:rPr>
              <a:t>   -  </a:t>
            </a:r>
            <a:r>
              <a:rPr lang="vi-VN" sz="2200" b="1" dirty="0" smtClean="0">
                <a:latin typeface="Franklin Gothic Demi" pitchFamily="34" charset="0"/>
              </a:rPr>
              <a:t>Zeni</a:t>
            </a:r>
            <a:r>
              <a:rPr lang="en-GB" sz="2200" b="1" dirty="0" smtClean="0">
                <a:latin typeface="Franklin Gothic Demi" pitchFamily="34" charset="0"/>
              </a:rPr>
              <a:t>ca-</a:t>
            </a:r>
            <a:r>
              <a:rPr lang="en-GB" sz="2200" b="1" dirty="0" err="1" smtClean="0">
                <a:latin typeface="Franklin Gothic Demi" pitchFamily="34" charset="0"/>
              </a:rPr>
              <a:t>Doboj</a:t>
            </a:r>
            <a:r>
              <a:rPr lang="en-GB" sz="2200" b="1" dirty="0" smtClean="0">
                <a:latin typeface="Franklin Gothic Demi" pitchFamily="34" charset="0"/>
              </a:rPr>
              <a:t> Canton</a:t>
            </a:r>
            <a:endParaRPr lang="bs-Latn-BA" sz="2200" b="1" dirty="0" smtClean="0">
              <a:latin typeface="Franklin Gothic Demi" pitchFamily="34" charset="0"/>
            </a:endParaRPr>
          </a:p>
          <a:p>
            <a:pPr marL="0" indent="0" algn="just" eaLnBrk="1" hangingPunct="1">
              <a:lnSpc>
                <a:spcPct val="90000"/>
              </a:lnSpc>
              <a:buFont typeface="Courier New" pitchFamily="49" charset="0"/>
              <a:buChar char="o"/>
            </a:pPr>
            <a:r>
              <a:rPr lang="bs-Latn-BA" sz="2200" b="1" dirty="0" smtClean="0">
                <a:solidFill>
                  <a:schemeClr val="bg1"/>
                </a:solidFill>
                <a:latin typeface="Franklin Gothic Demi" pitchFamily="34" charset="0"/>
              </a:rPr>
              <a:t> </a:t>
            </a:r>
            <a:r>
              <a:rPr lang="en-GB" sz="2200" b="1" dirty="0" smtClean="0">
                <a:latin typeface="Franklin Gothic Demi" pitchFamily="34" charset="0"/>
              </a:rPr>
              <a:t>Population – </a:t>
            </a:r>
            <a:r>
              <a:rPr lang="vi-VN" sz="2200" b="1" dirty="0" smtClean="0">
                <a:latin typeface="Franklin Gothic Demi" pitchFamily="34" charset="0"/>
              </a:rPr>
              <a:t>2</a:t>
            </a:r>
            <a:r>
              <a:rPr lang="hr-HR" sz="2200" b="1" dirty="0" smtClean="0">
                <a:latin typeface="Franklin Gothic Demi" pitchFamily="34" charset="0"/>
              </a:rPr>
              <a:t>3</a:t>
            </a:r>
            <a:r>
              <a:rPr lang="en-GB" sz="2200" b="1" dirty="0" smtClean="0">
                <a:latin typeface="Franklin Gothic Demi" pitchFamily="34" charset="0"/>
              </a:rPr>
              <a:t>’</a:t>
            </a:r>
            <a:r>
              <a:rPr lang="hr-HR" sz="2200" b="1" dirty="0" smtClean="0">
                <a:latin typeface="Franklin Gothic Demi" pitchFamily="34" charset="0"/>
              </a:rPr>
              <a:t>126</a:t>
            </a:r>
            <a:r>
              <a:rPr lang="vi-VN" sz="2200" b="1" dirty="0" smtClean="0">
                <a:latin typeface="Franklin Gothic Demi" pitchFamily="34" charset="0"/>
              </a:rPr>
              <a:t> </a:t>
            </a:r>
            <a:endParaRPr lang="en-GB" sz="2200" b="1" dirty="0" smtClean="0">
              <a:latin typeface="Franklin Gothic Demi" pitchFamily="34" charset="0"/>
            </a:endParaRPr>
          </a:p>
          <a:p>
            <a:pPr marL="0" indent="0" algn="just" eaLnBrk="1" hangingPunct="1">
              <a:lnSpc>
                <a:spcPct val="90000"/>
              </a:lnSpc>
              <a:buFont typeface="Courier New" pitchFamily="49" charset="0"/>
              <a:buChar char="o"/>
            </a:pPr>
            <a:r>
              <a:rPr lang="en-GB" sz="2200" b="1" dirty="0" smtClean="0">
                <a:latin typeface="Franklin Gothic Demi" pitchFamily="34" charset="0"/>
              </a:rPr>
              <a:t> </a:t>
            </a:r>
            <a:r>
              <a:rPr lang="vi-VN" sz="2200" b="1" dirty="0" smtClean="0">
                <a:latin typeface="Franklin Gothic Demi" pitchFamily="34" charset="0"/>
              </a:rPr>
              <a:t>125 </a:t>
            </a:r>
            <a:r>
              <a:rPr lang="vi-VN" sz="2200" b="1" dirty="0" smtClean="0">
                <a:latin typeface="Franklin Gothic Demi" pitchFamily="34" charset="0"/>
              </a:rPr>
              <a:t>km </a:t>
            </a:r>
            <a:r>
              <a:rPr lang="en-GB" sz="2200" b="1" dirty="0" smtClean="0">
                <a:latin typeface="Franklin Gothic Demi" pitchFamily="34" charset="0"/>
              </a:rPr>
              <a:t>north of Sarajevo</a:t>
            </a:r>
            <a:endParaRPr lang="bs-Latn-BA" sz="2200" b="1" dirty="0" smtClean="0">
              <a:latin typeface="Franklin Gothic Demi" pitchFamily="34" charset="0"/>
            </a:endParaRPr>
          </a:p>
          <a:p>
            <a:pPr marL="0" indent="0" algn="just" eaLnBrk="1" hangingPunct="1">
              <a:lnSpc>
                <a:spcPct val="90000"/>
              </a:lnSpc>
              <a:buFont typeface="Courier New" pitchFamily="49" charset="0"/>
              <a:buChar char="o"/>
            </a:pPr>
            <a:r>
              <a:rPr lang="bs-Latn-BA" sz="2200" b="1" dirty="0" smtClean="0">
                <a:latin typeface="Franklin Gothic Demi" pitchFamily="34" charset="0"/>
              </a:rPr>
              <a:t> 290 km - Zagreb, 300 km - </a:t>
            </a:r>
            <a:r>
              <a:rPr lang="bs-Latn-BA" sz="2200" b="1" dirty="0" smtClean="0">
                <a:latin typeface="Franklin Gothic Demi" pitchFamily="34" charset="0"/>
              </a:rPr>
              <a:t>Be</a:t>
            </a:r>
            <a:r>
              <a:rPr lang="en-GB" sz="2200" b="1" dirty="0" err="1" smtClean="0">
                <a:latin typeface="Franklin Gothic Demi" pitchFamily="34" charset="0"/>
              </a:rPr>
              <a:t>lgrade</a:t>
            </a:r>
            <a:endParaRPr lang="bs-Latn-BA" sz="2200" b="1" dirty="0" smtClean="0">
              <a:latin typeface="Franklin Gothic Demi" pitchFamily="34" charset="0"/>
            </a:endParaRPr>
          </a:p>
          <a:p>
            <a:pPr marL="0" indent="0" algn="just" eaLnBrk="1" hangingPunct="1">
              <a:lnSpc>
                <a:spcPct val="90000"/>
              </a:lnSpc>
              <a:spcBef>
                <a:spcPct val="0"/>
              </a:spcBef>
              <a:buFont typeface="Courier New" pitchFamily="49" charset="0"/>
              <a:buChar char="o"/>
            </a:pPr>
            <a:r>
              <a:rPr lang="bs-Latn-BA" sz="2200" b="1" dirty="0" smtClean="0">
                <a:latin typeface="Franklin Gothic Demi" pitchFamily="34" charset="0"/>
              </a:rPr>
              <a:t> </a:t>
            </a:r>
            <a:r>
              <a:rPr lang="en-GB" sz="2200" b="1" dirty="0" smtClean="0">
                <a:latin typeface="Franklin Gothic Demi" pitchFamily="34" charset="0"/>
              </a:rPr>
              <a:t>highway </a:t>
            </a:r>
            <a:r>
              <a:rPr lang="vi-VN" sz="2200" b="1" dirty="0" smtClean="0">
                <a:latin typeface="Franklin Gothic Demi" pitchFamily="34" charset="0"/>
              </a:rPr>
              <a:t>put </a:t>
            </a:r>
            <a:r>
              <a:rPr lang="vi-VN" sz="2200" b="1" dirty="0" smtClean="0">
                <a:latin typeface="Franklin Gothic Demi" pitchFamily="34" charset="0"/>
              </a:rPr>
              <a:t>M-17</a:t>
            </a:r>
            <a:r>
              <a:rPr lang="bs-Latn-BA" sz="2200" b="1" dirty="0" smtClean="0">
                <a:latin typeface="Franklin Gothic Demi" pitchFamily="34" charset="0"/>
              </a:rPr>
              <a:t> – </a:t>
            </a:r>
            <a:r>
              <a:rPr lang="en-GB" sz="2200" b="1" dirty="0" smtClean="0">
                <a:latin typeface="Franklin Gothic Demi" pitchFamily="34" charset="0"/>
              </a:rPr>
              <a:t>future corridor </a:t>
            </a:r>
            <a:r>
              <a:rPr lang="bs-Latn-BA" sz="2200" b="1" dirty="0" smtClean="0">
                <a:latin typeface="Franklin Gothic Demi" pitchFamily="34" charset="0"/>
              </a:rPr>
              <a:t>Vc </a:t>
            </a:r>
            <a:endParaRPr lang="bs-Latn-BA" sz="2200" b="1" dirty="0" smtClean="0">
              <a:latin typeface="Franklin Gothic Demi" pitchFamily="34" charset="0"/>
            </a:endParaRPr>
          </a:p>
          <a:p>
            <a:pPr marL="0" indent="0" eaLnBrk="1" hangingPunct="1">
              <a:lnSpc>
                <a:spcPct val="90000"/>
              </a:lnSpc>
              <a:spcBef>
                <a:spcPct val="0"/>
              </a:spcBef>
              <a:buFont typeface="Courier New" pitchFamily="49" charset="0"/>
              <a:buChar char="o"/>
            </a:pPr>
            <a:r>
              <a:rPr lang="bs-Latn-BA" sz="2200" b="1" dirty="0" smtClean="0">
                <a:latin typeface="Franklin Gothic Demi" pitchFamily="34" charset="0"/>
              </a:rPr>
              <a:t> </a:t>
            </a:r>
            <a:r>
              <a:rPr lang="en-GB" sz="2200" b="1" dirty="0" smtClean="0">
                <a:latin typeface="Franklin Gothic Demi" pitchFamily="34" charset="0"/>
              </a:rPr>
              <a:t>Railroad </a:t>
            </a:r>
            <a:r>
              <a:rPr lang="bs-Latn-BA" sz="2200" b="1" dirty="0" smtClean="0">
                <a:latin typeface="Franklin Gothic Demi" pitchFamily="34" charset="0"/>
              </a:rPr>
              <a:t>Bosanski </a:t>
            </a:r>
            <a:r>
              <a:rPr lang="bs-Latn-BA" sz="2200" b="1" dirty="0" smtClean="0">
                <a:latin typeface="Franklin Gothic Demi" pitchFamily="34" charset="0"/>
              </a:rPr>
              <a:t>Šamac-Sarajevo-Ploče</a:t>
            </a:r>
          </a:p>
          <a:p>
            <a:pPr marL="0" indent="0" eaLnBrk="1" hangingPunct="1">
              <a:lnSpc>
                <a:spcPct val="90000"/>
              </a:lnSpc>
              <a:spcBef>
                <a:spcPct val="0"/>
              </a:spcBef>
              <a:buFont typeface="Courier New" pitchFamily="49" charset="0"/>
              <a:buChar char="o"/>
            </a:pPr>
            <a:r>
              <a:rPr lang="en-GB" sz="2200" b="1" dirty="0" smtClean="0">
                <a:latin typeface="Franklin Gothic Demi" pitchFamily="34" charset="0"/>
              </a:rPr>
              <a:t>Airports </a:t>
            </a:r>
            <a:r>
              <a:rPr lang="bs-Latn-BA" sz="2200" b="1" dirty="0" smtClean="0">
                <a:latin typeface="Franklin Gothic Demi" pitchFamily="34" charset="0"/>
              </a:rPr>
              <a:t>- </a:t>
            </a:r>
            <a:r>
              <a:rPr lang="bs-Latn-BA" sz="2200" b="1" dirty="0" smtClean="0">
                <a:latin typeface="Franklin Gothic Demi" pitchFamily="34" charset="0"/>
              </a:rPr>
              <a:t>Tuzla (88 km) </a:t>
            </a:r>
            <a:r>
              <a:rPr lang="en-GB" sz="2200" b="1" dirty="0" smtClean="0">
                <a:latin typeface="Franklin Gothic Demi" pitchFamily="34" charset="0"/>
              </a:rPr>
              <a:t>and</a:t>
            </a:r>
            <a:r>
              <a:rPr lang="bs-Latn-BA" sz="2200" b="1" dirty="0" smtClean="0">
                <a:latin typeface="Franklin Gothic Demi" pitchFamily="34" charset="0"/>
              </a:rPr>
              <a:t> </a:t>
            </a:r>
            <a:r>
              <a:rPr lang="bs-Latn-BA" sz="2200" b="1" dirty="0" smtClean="0">
                <a:latin typeface="Franklin Gothic Demi" pitchFamily="34" charset="0"/>
              </a:rPr>
              <a:t>Sarajevo (125 km)</a:t>
            </a:r>
            <a:endParaRPr lang="en-US" sz="2200" b="1" dirty="0" smtClean="0">
              <a:latin typeface="Franklin Gothic Demi" pitchFamily="34" charset="0"/>
            </a:endParaRPr>
          </a:p>
        </p:txBody>
      </p:sp>
      <p:pic>
        <p:nvPicPr>
          <p:cNvPr id="10" name="Picture 9" descr="Untitled.jpg"/>
          <p:cNvPicPr>
            <a:picLocks noChangeAspect="1"/>
          </p:cNvPicPr>
          <p:nvPr/>
        </p:nvPicPr>
        <p:blipFill>
          <a:blip r:embed="rId3" cstate="print"/>
          <a:stretch>
            <a:fillRect/>
          </a:stretch>
        </p:blipFill>
        <p:spPr>
          <a:xfrm>
            <a:off x="650511" y="2212068"/>
            <a:ext cx="1657037" cy="1501458"/>
          </a:xfrm>
          <a:prstGeom prst="rect">
            <a:avLst/>
          </a:prstGeom>
          <a:ln>
            <a:noFill/>
          </a:ln>
          <a:effectLst>
            <a:softEdge rad="112500"/>
          </a:effectLst>
        </p:spPr>
      </p:pic>
      <p:pic>
        <p:nvPicPr>
          <p:cNvPr id="8197" name="Picture 3" descr="C:\Documents and Settings\AMIR\Desktop\map_europe_lg.gif"/>
          <p:cNvPicPr>
            <a:picLocks noChangeAspect="1" noChangeArrowheads="1"/>
          </p:cNvPicPr>
          <p:nvPr/>
        </p:nvPicPr>
        <p:blipFill>
          <a:blip r:embed="rId4"/>
          <a:srcRect/>
          <a:stretch>
            <a:fillRect/>
          </a:stretch>
        </p:blipFill>
        <p:spPr bwMode="auto">
          <a:xfrm>
            <a:off x="539750" y="873125"/>
            <a:ext cx="1655763" cy="1357313"/>
          </a:xfrm>
          <a:prstGeom prst="rect">
            <a:avLst/>
          </a:prstGeom>
          <a:noFill/>
          <a:ln w="9525">
            <a:noFill/>
            <a:miter lim="800000"/>
            <a:headEnd/>
            <a:tailEnd/>
          </a:ln>
        </p:spPr>
      </p:pic>
      <p:sp>
        <p:nvSpPr>
          <p:cNvPr id="8198" name="Oval 9"/>
          <p:cNvSpPr>
            <a:spLocks noChangeArrowheads="1"/>
          </p:cNvSpPr>
          <p:nvPr/>
        </p:nvSpPr>
        <p:spPr bwMode="auto">
          <a:xfrm>
            <a:off x="1584325" y="2565400"/>
            <a:ext cx="144463" cy="144463"/>
          </a:xfrm>
          <a:prstGeom prst="ellipse">
            <a:avLst/>
          </a:prstGeom>
          <a:noFill/>
          <a:ln w="25400">
            <a:solidFill>
              <a:srgbClr val="FF0000"/>
            </a:solidFill>
            <a:round/>
            <a:headEnd/>
            <a:tailEnd/>
          </a:ln>
        </p:spPr>
        <p:txBody>
          <a:bodyPr wrap="none" anchor="ctr"/>
          <a:lstStyle/>
          <a:p>
            <a:pPr eaLnBrk="1" hangingPunct="1"/>
            <a:endParaRPr lang="bs-Latn-BA" sz="1800"/>
          </a:p>
        </p:txBody>
      </p:sp>
      <p:sp>
        <p:nvSpPr>
          <p:cNvPr id="8199" name="Oval 11"/>
          <p:cNvSpPr>
            <a:spLocks noChangeArrowheads="1"/>
          </p:cNvSpPr>
          <p:nvPr/>
        </p:nvSpPr>
        <p:spPr bwMode="auto">
          <a:xfrm>
            <a:off x="1258888" y="1700213"/>
            <a:ext cx="144462" cy="144462"/>
          </a:xfrm>
          <a:prstGeom prst="ellipse">
            <a:avLst/>
          </a:prstGeom>
          <a:noFill/>
          <a:ln w="25400">
            <a:solidFill>
              <a:srgbClr val="FF0000"/>
            </a:solidFill>
            <a:round/>
            <a:headEnd/>
            <a:tailEnd/>
          </a:ln>
        </p:spPr>
        <p:txBody>
          <a:bodyPr wrap="none" anchor="ctr"/>
          <a:lstStyle/>
          <a:p>
            <a:pPr eaLnBrk="1" hangingPunct="1"/>
            <a:endParaRPr lang="bs-Latn-BA" sz="1800"/>
          </a:p>
        </p:txBody>
      </p:sp>
      <p:sp>
        <p:nvSpPr>
          <p:cNvPr id="8202" name="Text Box 14"/>
          <p:cNvSpPr txBox="1">
            <a:spLocks noChangeArrowheads="1"/>
          </p:cNvSpPr>
          <p:nvPr/>
        </p:nvSpPr>
        <p:spPr bwMode="auto">
          <a:xfrm>
            <a:off x="1042988" y="260350"/>
            <a:ext cx="6265862" cy="579438"/>
          </a:xfrm>
          <a:prstGeom prst="rect">
            <a:avLst/>
          </a:prstGeom>
          <a:noFill/>
          <a:ln w="9525">
            <a:noFill/>
            <a:miter lim="800000"/>
            <a:headEnd/>
            <a:tailEnd/>
          </a:ln>
        </p:spPr>
        <p:txBody>
          <a:bodyPr>
            <a:spAutoFit/>
          </a:bodyPr>
          <a:lstStyle/>
          <a:p>
            <a:pPr algn="ctr" eaLnBrk="1" hangingPunct="1">
              <a:spcBef>
                <a:spcPct val="50000"/>
              </a:spcBef>
            </a:pPr>
            <a:r>
              <a:rPr lang="bs-Latn-BA" sz="3200" b="1" dirty="0">
                <a:solidFill>
                  <a:srgbClr val="000099"/>
                </a:solidFill>
                <a:latin typeface="Franklin Gothic Demi" pitchFamily="34" charset="0"/>
              </a:rPr>
              <a:t>Maglaj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Text Placeholder 2"/>
          <p:cNvSpPr>
            <a:spLocks noGrp="1"/>
          </p:cNvSpPr>
          <p:nvPr>
            <p:ph type="body" idx="1"/>
          </p:nvPr>
        </p:nvSpPr>
        <p:spPr>
          <a:xfrm>
            <a:off x="468313" y="800100"/>
            <a:ext cx="7858125" cy="2500313"/>
          </a:xfrm>
        </p:spPr>
        <p:txBody>
          <a:bodyPr/>
          <a:lstStyle/>
          <a:p>
            <a:pPr algn="just" eaLnBrk="1" hangingPunct="1">
              <a:lnSpc>
                <a:spcPct val="150000"/>
              </a:lnSpc>
            </a:pPr>
            <a:r>
              <a:rPr lang="bs-Latn-BA" dirty="0" smtClean="0">
                <a:latin typeface="Tahoma" pitchFamily="34" charset="0"/>
                <a:cs typeface="Times New Roman" pitchFamily="18" charset="0"/>
              </a:rPr>
              <a:t>“</a:t>
            </a:r>
            <a:r>
              <a:rPr lang="en-US" dirty="0" err="1" smtClean="0">
                <a:latin typeface="Tahoma" pitchFamily="34" charset="0"/>
                <a:cs typeface="Times New Roman" pitchFamily="18" charset="0"/>
              </a:rPr>
              <a:t>Studentsko</a:t>
            </a:r>
            <a:r>
              <a:rPr lang="en-US" dirty="0" smtClean="0">
                <a:latin typeface="Tahoma" pitchFamily="34" charset="0"/>
                <a:cs typeface="Times New Roman" pitchFamily="18" charset="0"/>
              </a:rPr>
              <a:t> </a:t>
            </a:r>
            <a:r>
              <a:rPr lang="en-US" dirty="0" err="1" smtClean="0">
                <a:latin typeface="Tahoma" pitchFamily="34" charset="0"/>
                <a:cs typeface="Times New Roman" pitchFamily="18" charset="0"/>
              </a:rPr>
              <a:t>ljeto</a:t>
            </a:r>
            <a:r>
              <a:rPr lang="bs-Latn-BA" dirty="0" smtClean="0">
                <a:latin typeface="Tahoma" pitchFamily="34" charset="0"/>
                <a:cs typeface="Times New Roman" pitchFamily="18" charset="0"/>
              </a:rPr>
              <a:t>” </a:t>
            </a:r>
            <a:r>
              <a:rPr lang="de-CH" dirty="0" smtClean="0">
                <a:latin typeface="Tahoma" pitchFamily="34" charset="0"/>
                <a:cs typeface="Times New Roman" pitchFamily="18" charset="0"/>
              </a:rPr>
              <a:t>is a cultural manifestation which is held for already 46 years and traditionally starts with a parade and fireworks. It lasts for two months and entails events of peatry, art galleries ant other cultural content.</a:t>
            </a:r>
            <a:r>
              <a:rPr lang="vi-VN" dirty="0" smtClean="0">
                <a:latin typeface="Tahoma" pitchFamily="34" charset="0"/>
                <a:cs typeface="Times New Roman" pitchFamily="18" charset="0"/>
              </a:rPr>
              <a:t> </a:t>
            </a:r>
            <a:endParaRPr lang="bs-Latn-BA" dirty="0" smtClean="0">
              <a:latin typeface="Tahoma" pitchFamily="34" charset="0"/>
              <a:cs typeface="Times New Roman" pitchFamily="18" charset="0"/>
            </a:endParaRPr>
          </a:p>
        </p:txBody>
      </p:sp>
      <p:pic>
        <p:nvPicPr>
          <p:cNvPr id="21510" name="Picture 6" descr="G:\Prezentacija slike\studentsko ljeto.JPG"/>
          <p:cNvPicPr>
            <a:picLocks noChangeAspect="1" noChangeArrowheads="1"/>
          </p:cNvPicPr>
          <p:nvPr/>
        </p:nvPicPr>
        <p:blipFill>
          <a:blip r:embed="rId2" cstate="print"/>
          <a:srcRect/>
          <a:stretch>
            <a:fillRect/>
          </a:stretch>
        </p:blipFill>
        <p:spPr bwMode="auto">
          <a:xfrm>
            <a:off x="1192808" y="4391951"/>
            <a:ext cx="2654480" cy="1989377"/>
          </a:xfrm>
          <a:prstGeom prst="rect">
            <a:avLst/>
          </a:prstGeom>
          <a:ln>
            <a:noFill/>
          </a:ln>
          <a:effectLst>
            <a:softEdge rad="112500"/>
          </a:effectLst>
        </p:spPr>
      </p:pic>
      <p:pic>
        <p:nvPicPr>
          <p:cNvPr id="3" name="Picture 7" descr="slj_mladi"/>
          <p:cNvPicPr>
            <a:picLocks noChangeAspect="1" noChangeArrowheads="1"/>
          </p:cNvPicPr>
          <p:nvPr/>
        </p:nvPicPr>
        <p:blipFill>
          <a:blip r:embed="rId3" cstate="print"/>
          <a:srcRect/>
          <a:stretch>
            <a:fillRect/>
          </a:stretch>
        </p:blipFill>
        <p:spPr bwMode="auto">
          <a:xfrm rot="-219323">
            <a:off x="4299475" y="3306334"/>
            <a:ext cx="4172247" cy="3198083"/>
          </a:xfrm>
          <a:prstGeom prst="rect">
            <a:avLst/>
          </a:prstGeom>
          <a:ln>
            <a:noFill/>
          </a:ln>
          <a:effectLst>
            <a:softEdge rad="112500"/>
          </a:effectLst>
        </p:spPr>
      </p:pic>
      <p:pic>
        <p:nvPicPr>
          <p:cNvPr id="27653" name="Picture 9" descr="ANd9GcS1tpPkdGS4uePsqz1JFOOlmOTleHw-QVdnLCT4lUn6zwtr3G19zCSneB7aoQ"/>
          <p:cNvPicPr>
            <a:picLocks noChangeAspect="1" noChangeArrowheads="1"/>
          </p:cNvPicPr>
          <p:nvPr/>
        </p:nvPicPr>
        <p:blipFill>
          <a:blip r:embed="rId4"/>
          <a:srcRect/>
          <a:stretch>
            <a:fillRect/>
          </a:stretch>
        </p:blipFill>
        <p:spPr bwMode="auto">
          <a:xfrm>
            <a:off x="611188" y="3213100"/>
            <a:ext cx="1873250" cy="1182688"/>
          </a:xfrm>
          <a:prstGeom prst="rect">
            <a:avLst/>
          </a:prstGeom>
          <a:noFill/>
          <a:ln w="9525">
            <a:noFill/>
            <a:miter lim="800000"/>
            <a:headEnd/>
            <a:tailEnd/>
          </a:ln>
        </p:spPr>
      </p:pic>
      <p:sp>
        <p:nvSpPr>
          <p:cNvPr id="27654" name="TextBox 6"/>
          <p:cNvSpPr txBox="1">
            <a:spLocks noChangeArrowheads="1"/>
          </p:cNvSpPr>
          <p:nvPr/>
        </p:nvSpPr>
        <p:spPr bwMode="auto">
          <a:xfrm>
            <a:off x="576263" y="549275"/>
            <a:ext cx="3779837" cy="584200"/>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CULTURE</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503238" y="1484313"/>
            <a:ext cx="8229600" cy="1427162"/>
          </a:xfrm>
        </p:spPr>
        <p:txBody>
          <a:bodyPr/>
          <a:lstStyle/>
          <a:p>
            <a:r>
              <a:rPr lang="bs-Latn-BA" sz="4600" dirty="0" smtClean="0">
                <a:latin typeface="Monotype Corsiva" pitchFamily="66" charset="0"/>
              </a:rPr>
              <a:t>Mulabdic </a:t>
            </a:r>
            <a:r>
              <a:rPr lang="de-CH" sz="4600" dirty="0" smtClean="0">
                <a:latin typeface="Monotype Corsiva" pitchFamily="66" charset="0"/>
              </a:rPr>
              <a:t>days of culture</a:t>
            </a:r>
            <a:r>
              <a:rPr lang="bs-Latn-BA" sz="4600" dirty="0" smtClean="0"/>
              <a:t> </a:t>
            </a:r>
            <a:r>
              <a:rPr lang="bs-Latn-BA" sz="4600" dirty="0" smtClean="0"/>
              <a:t/>
            </a:r>
            <a:br>
              <a:rPr lang="bs-Latn-BA" sz="4600" dirty="0" smtClean="0"/>
            </a:br>
            <a:r>
              <a:rPr lang="de-CH" sz="2200" dirty="0" smtClean="0">
                <a:latin typeface="Tahoma" pitchFamily="34" charset="0"/>
              </a:rPr>
              <a:t>is a manifestation organized by our library and entirely dedicated to this master of literature </a:t>
            </a:r>
            <a:endParaRPr lang="bs-Latn-BA" sz="2200" dirty="0" smtClean="0">
              <a:latin typeface="Tahoma" pitchFamily="34" charset="0"/>
            </a:endParaRPr>
          </a:p>
        </p:txBody>
      </p:sp>
      <p:sp>
        <p:nvSpPr>
          <p:cNvPr id="28675" name="Rectangle 4"/>
          <p:cNvSpPr>
            <a:spLocks noChangeArrowheads="1"/>
          </p:cNvSpPr>
          <p:nvPr/>
        </p:nvSpPr>
        <p:spPr bwMode="auto">
          <a:xfrm>
            <a:off x="468313" y="3573463"/>
            <a:ext cx="8064500" cy="2554545"/>
          </a:xfrm>
          <a:prstGeom prst="rect">
            <a:avLst/>
          </a:prstGeom>
          <a:noFill/>
          <a:ln w="9525">
            <a:noFill/>
            <a:miter lim="800000"/>
            <a:headEnd/>
            <a:tailEnd/>
          </a:ln>
        </p:spPr>
        <p:txBody>
          <a:bodyPr anchor="ctr">
            <a:spAutoFit/>
          </a:bodyPr>
          <a:lstStyle/>
          <a:p>
            <a:r>
              <a:rPr lang="bs-Latn-BA" sz="2000" dirty="0"/>
              <a:t>Edhem Mulabdić </a:t>
            </a:r>
            <a:r>
              <a:rPr lang="en-US" sz="2000" dirty="0"/>
              <a:t>1862</a:t>
            </a:r>
            <a:r>
              <a:rPr lang="bs-Latn-BA" sz="2000" dirty="0"/>
              <a:t>. - </a:t>
            </a:r>
            <a:r>
              <a:rPr lang="en-US" sz="2000" dirty="0"/>
              <a:t>1954. </a:t>
            </a:r>
            <a:r>
              <a:rPr lang="de-CH" sz="2000" dirty="0" smtClean="0"/>
              <a:t>born in </a:t>
            </a:r>
            <a:r>
              <a:rPr lang="en-US" sz="2000" dirty="0" err="1" smtClean="0"/>
              <a:t>Maglaj</a:t>
            </a:r>
            <a:r>
              <a:rPr lang="bs-Latn-BA" sz="2000" dirty="0" smtClean="0"/>
              <a:t>,</a:t>
            </a:r>
            <a:r>
              <a:rPr lang="en-US" sz="2000" dirty="0" smtClean="0"/>
              <a:t> author of the first </a:t>
            </a:r>
            <a:r>
              <a:rPr lang="en-US" sz="2000" dirty="0"/>
              <a:t>B</a:t>
            </a:r>
            <a:r>
              <a:rPr lang="en-US" sz="2000" dirty="0" smtClean="0"/>
              <a:t>osnian novel which left a everlasting footprint </a:t>
            </a:r>
            <a:r>
              <a:rPr lang="en-US" dirty="0"/>
              <a:t/>
            </a:r>
            <a:br>
              <a:rPr lang="en-US" dirty="0"/>
            </a:br>
            <a:endParaRPr lang="en-US" dirty="0"/>
          </a:p>
          <a:p>
            <a:endParaRPr lang="en-US" dirty="0"/>
          </a:p>
        </p:txBody>
      </p:sp>
      <p:pic>
        <p:nvPicPr>
          <p:cNvPr id="22534" name="Picture 6" descr="G:\Prezentacija slike\mulabdicevi dani.JPG"/>
          <p:cNvPicPr>
            <a:picLocks noChangeAspect="1" noChangeArrowheads="1"/>
          </p:cNvPicPr>
          <p:nvPr/>
        </p:nvPicPr>
        <p:blipFill>
          <a:blip r:embed="rId2" cstate="print"/>
          <a:srcRect/>
          <a:stretch>
            <a:fillRect/>
          </a:stretch>
        </p:blipFill>
        <p:spPr bwMode="auto">
          <a:xfrm rot="191841">
            <a:off x="4851313" y="4320320"/>
            <a:ext cx="3519118" cy="2272158"/>
          </a:xfrm>
          <a:prstGeom prst="rect">
            <a:avLst/>
          </a:prstGeom>
          <a:ln>
            <a:noFill/>
          </a:ln>
          <a:effectLst>
            <a:softEdge rad="112500"/>
          </a:effectLst>
        </p:spPr>
      </p:pic>
      <p:pic>
        <p:nvPicPr>
          <p:cNvPr id="22533" name="Picture 5" descr="G:\Prezentacija slike\mulab_dani.jpg"/>
          <p:cNvPicPr>
            <a:picLocks noChangeAspect="1" noChangeArrowheads="1"/>
          </p:cNvPicPr>
          <p:nvPr/>
        </p:nvPicPr>
        <p:blipFill>
          <a:blip r:embed="rId3" cstate="print"/>
          <a:srcRect/>
          <a:stretch>
            <a:fillRect/>
          </a:stretch>
        </p:blipFill>
        <p:spPr bwMode="auto">
          <a:xfrm rot="483958">
            <a:off x="667689" y="4453807"/>
            <a:ext cx="2948495" cy="1966078"/>
          </a:xfrm>
          <a:prstGeom prst="rect">
            <a:avLst/>
          </a:prstGeom>
          <a:ln>
            <a:noFill/>
          </a:ln>
          <a:effectLst>
            <a:softEdge rad="112500"/>
          </a:effectLst>
        </p:spPr>
      </p:pic>
      <p:pic>
        <p:nvPicPr>
          <p:cNvPr id="28678" name="Picture 7" descr="081226089"/>
          <p:cNvPicPr>
            <a:picLocks noChangeAspect="1" noChangeArrowheads="1"/>
          </p:cNvPicPr>
          <p:nvPr/>
        </p:nvPicPr>
        <p:blipFill>
          <a:blip r:embed="rId4"/>
          <a:srcRect/>
          <a:stretch>
            <a:fillRect/>
          </a:stretch>
        </p:blipFill>
        <p:spPr bwMode="auto">
          <a:xfrm>
            <a:off x="6011863" y="404813"/>
            <a:ext cx="1800225" cy="1350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250825" y="800100"/>
            <a:ext cx="8229600" cy="938213"/>
          </a:xfrm>
        </p:spPr>
        <p:txBody>
          <a:bodyPr/>
          <a:lstStyle/>
          <a:p>
            <a:r>
              <a:rPr lang="de-CH" sz="2200" dirty="0" smtClean="0">
                <a:latin typeface="Tahoma" pitchFamily="34" charset="0"/>
              </a:rPr>
              <a:t>With support by the local government it has become an annual culinary tradition for local connoiseurs</a:t>
            </a:r>
            <a:endParaRPr lang="bs-Latn-BA" sz="2200" dirty="0" smtClean="0">
              <a:latin typeface="Tahoma" pitchFamily="34" charset="0"/>
            </a:endParaRPr>
          </a:p>
        </p:txBody>
      </p:sp>
      <p:pic>
        <p:nvPicPr>
          <p:cNvPr id="23559" name="Picture 7" descr="G:\Prezentacija slike\gastro 3.JPG"/>
          <p:cNvPicPr>
            <a:picLocks noChangeAspect="1" noChangeArrowheads="1"/>
          </p:cNvPicPr>
          <p:nvPr/>
        </p:nvPicPr>
        <p:blipFill>
          <a:blip r:embed="rId2" cstate="print"/>
          <a:srcRect/>
          <a:stretch>
            <a:fillRect/>
          </a:stretch>
        </p:blipFill>
        <p:spPr bwMode="auto">
          <a:xfrm>
            <a:off x="4866849" y="4446474"/>
            <a:ext cx="3225420" cy="2199220"/>
          </a:xfrm>
          <a:prstGeom prst="rect">
            <a:avLst/>
          </a:prstGeom>
          <a:ln>
            <a:noFill/>
          </a:ln>
          <a:effectLst>
            <a:softEdge rad="112500"/>
          </a:effectLst>
        </p:spPr>
      </p:pic>
      <p:pic>
        <p:nvPicPr>
          <p:cNvPr id="23557" name="Picture 5" descr="G:\Prezentacija slike\gastro.jpg"/>
          <p:cNvPicPr>
            <a:picLocks noChangeAspect="1" noChangeArrowheads="1"/>
          </p:cNvPicPr>
          <p:nvPr/>
        </p:nvPicPr>
        <p:blipFill>
          <a:blip r:embed="rId3" cstate="print"/>
          <a:srcRect/>
          <a:stretch>
            <a:fillRect/>
          </a:stretch>
        </p:blipFill>
        <p:spPr bwMode="auto">
          <a:xfrm rot="893987">
            <a:off x="5378250" y="2066710"/>
            <a:ext cx="3069728" cy="2137199"/>
          </a:xfrm>
          <a:prstGeom prst="rect">
            <a:avLst/>
          </a:prstGeom>
          <a:ln>
            <a:noFill/>
          </a:ln>
          <a:effectLst>
            <a:softEdge rad="112500"/>
          </a:effectLst>
        </p:spPr>
      </p:pic>
      <p:pic>
        <p:nvPicPr>
          <p:cNvPr id="23558" name="Picture 6" descr="G:\Prezentacija slike\gastro 1.JPG"/>
          <p:cNvPicPr>
            <a:picLocks noChangeAspect="1" noChangeArrowheads="1"/>
          </p:cNvPicPr>
          <p:nvPr/>
        </p:nvPicPr>
        <p:blipFill>
          <a:blip r:embed="rId4" cstate="print"/>
          <a:srcRect/>
          <a:stretch>
            <a:fillRect/>
          </a:stretch>
        </p:blipFill>
        <p:spPr bwMode="auto">
          <a:xfrm rot="20631547">
            <a:off x="1186998" y="2043194"/>
            <a:ext cx="3304135" cy="2277156"/>
          </a:xfrm>
          <a:prstGeom prst="rect">
            <a:avLst/>
          </a:prstGeom>
          <a:ln>
            <a:noFill/>
          </a:ln>
          <a:effectLst>
            <a:softEdge rad="112500"/>
          </a:effectLst>
        </p:spPr>
      </p:pic>
      <p:pic>
        <p:nvPicPr>
          <p:cNvPr id="29702" name="Picture 7" descr="167077_151704504884040_130574923663665_252269_3516650_n"/>
          <p:cNvPicPr>
            <a:picLocks noChangeAspect="1" noChangeArrowheads="1"/>
          </p:cNvPicPr>
          <p:nvPr/>
        </p:nvPicPr>
        <p:blipFill>
          <a:blip r:embed="rId5"/>
          <a:srcRect/>
          <a:stretch>
            <a:fillRect/>
          </a:stretch>
        </p:blipFill>
        <p:spPr bwMode="auto">
          <a:xfrm>
            <a:off x="1042988" y="4652963"/>
            <a:ext cx="2808287" cy="1876425"/>
          </a:xfrm>
          <a:prstGeom prst="rect">
            <a:avLst/>
          </a:prstGeom>
          <a:noFill/>
          <a:ln w="9525">
            <a:noFill/>
            <a:miter lim="800000"/>
            <a:headEnd/>
            <a:tailEnd/>
          </a:ln>
        </p:spPr>
      </p:pic>
      <p:sp>
        <p:nvSpPr>
          <p:cNvPr id="29703" name="TextBox 6"/>
          <p:cNvSpPr txBox="1">
            <a:spLocks noChangeArrowheads="1"/>
          </p:cNvSpPr>
          <p:nvPr/>
        </p:nvSpPr>
        <p:spPr bwMode="auto">
          <a:xfrm>
            <a:off x="539750" y="296863"/>
            <a:ext cx="3779838" cy="584200"/>
          </a:xfrm>
          <a:prstGeom prst="rect">
            <a:avLst/>
          </a:prstGeom>
          <a:noFill/>
          <a:ln w="9525">
            <a:noFill/>
            <a:miter lim="800000"/>
            <a:headEnd/>
            <a:tailEnd/>
          </a:ln>
        </p:spPr>
        <p:txBody>
          <a:bodyPr>
            <a:spAutoFit/>
          </a:bodyPr>
          <a:lstStyle/>
          <a:p>
            <a:pPr eaLnBrk="1" hangingPunct="1"/>
            <a:r>
              <a:rPr lang="bs-Latn-BA" sz="3200" b="1">
                <a:solidFill>
                  <a:srgbClr val="000099"/>
                </a:solidFill>
                <a:latin typeface="Franklin Gothic Demi" pitchFamily="34" charset="0"/>
              </a:rPr>
              <a:t>Maglaj fest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ext Placeholder 2"/>
          <p:cNvSpPr>
            <a:spLocks noGrp="1"/>
          </p:cNvSpPr>
          <p:nvPr>
            <p:ph type="body" idx="1"/>
          </p:nvPr>
        </p:nvSpPr>
        <p:spPr>
          <a:xfrm>
            <a:off x="287338" y="1341438"/>
            <a:ext cx="8713787" cy="1230312"/>
          </a:xfrm>
        </p:spPr>
        <p:txBody>
          <a:bodyPr/>
          <a:lstStyle/>
          <a:p>
            <a:r>
              <a:rPr lang="de-CH" dirty="0" smtClean="0">
                <a:latin typeface="Tahoma" pitchFamily="34" charset="0"/>
              </a:rPr>
              <a:t>Established in 1997, the choir consists of 40 female and 10 male vocalists, with a repertoir of over 400 compositions in 11 different languages.</a:t>
            </a:r>
            <a:r>
              <a:rPr lang="bs-Latn-BA" dirty="0" smtClean="0">
                <a:latin typeface="Tahoma" pitchFamily="34" charset="0"/>
              </a:rPr>
              <a:t> </a:t>
            </a:r>
            <a:endParaRPr lang="en-US" dirty="0" smtClean="0">
              <a:latin typeface="Tahoma" pitchFamily="34" charset="0"/>
            </a:endParaRPr>
          </a:p>
        </p:txBody>
      </p:sp>
      <p:pic>
        <p:nvPicPr>
          <p:cNvPr id="60418" name="Picture 2" descr="HOR_IZ_MAGLAJA"/>
          <p:cNvPicPr preferRelativeResize="0">
            <a:picLocks noChangeArrowheads="1"/>
          </p:cNvPicPr>
          <p:nvPr/>
        </p:nvPicPr>
        <p:blipFill>
          <a:blip r:embed="rId2" cstate="print"/>
          <a:srcRect/>
          <a:stretch>
            <a:fillRect/>
          </a:stretch>
        </p:blipFill>
        <p:spPr bwMode="auto">
          <a:xfrm rot="-21342001">
            <a:off x="284070" y="2965793"/>
            <a:ext cx="5042962" cy="2978325"/>
          </a:xfrm>
          <a:prstGeom prst="rect">
            <a:avLst/>
          </a:prstGeom>
          <a:ln>
            <a:noFill/>
          </a:ln>
          <a:effectLst>
            <a:softEdge rad="112500"/>
          </a:effectLst>
        </p:spPr>
      </p:pic>
      <p:pic>
        <p:nvPicPr>
          <p:cNvPr id="30724" name="Picture 7" descr="179265_151704411550716_130574923663665_252265_5297089_n"/>
          <p:cNvPicPr>
            <a:picLocks noChangeAspect="1" noChangeArrowheads="1"/>
          </p:cNvPicPr>
          <p:nvPr/>
        </p:nvPicPr>
        <p:blipFill>
          <a:blip r:embed="rId3"/>
          <a:srcRect/>
          <a:stretch>
            <a:fillRect/>
          </a:stretch>
        </p:blipFill>
        <p:spPr bwMode="auto">
          <a:xfrm>
            <a:off x="5364163" y="3716338"/>
            <a:ext cx="3384550" cy="2251075"/>
          </a:xfrm>
          <a:prstGeom prst="rect">
            <a:avLst/>
          </a:prstGeom>
          <a:noFill/>
          <a:ln w="9525">
            <a:noFill/>
            <a:miter lim="800000"/>
            <a:headEnd/>
            <a:tailEnd/>
          </a:ln>
        </p:spPr>
      </p:pic>
      <p:sp>
        <p:nvSpPr>
          <p:cNvPr id="30725" name="TextBox 4"/>
          <p:cNvSpPr txBox="1">
            <a:spLocks noChangeArrowheads="1"/>
          </p:cNvSpPr>
          <p:nvPr/>
        </p:nvSpPr>
        <p:spPr bwMode="auto">
          <a:xfrm>
            <a:off x="755650" y="549275"/>
            <a:ext cx="6588125" cy="584200"/>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Choir </a:t>
            </a:r>
            <a:r>
              <a:rPr lang="bs-Latn-BA" sz="3200" b="1" dirty="0" smtClean="0">
                <a:solidFill>
                  <a:srgbClr val="000099"/>
                </a:solidFill>
                <a:latin typeface="Franklin Gothic Demi" pitchFamily="34" charset="0"/>
              </a:rPr>
              <a:t>Maglaj</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Text Placeholder 2"/>
          <p:cNvSpPr>
            <a:spLocks noGrp="1"/>
          </p:cNvSpPr>
          <p:nvPr>
            <p:ph type="body" idx="1"/>
          </p:nvPr>
        </p:nvSpPr>
        <p:spPr>
          <a:xfrm>
            <a:off x="358775" y="1304925"/>
            <a:ext cx="7734300" cy="1476375"/>
          </a:xfrm>
        </p:spPr>
        <p:txBody>
          <a:bodyPr/>
          <a:lstStyle/>
          <a:p>
            <a:pPr>
              <a:lnSpc>
                <a:spcPct val="140000"/>
              </a:lnSpc>
            </a:pPr>
            <a:endParaRPr lang="hr-BA" dirty="0" smtClean="0">
              <a:latin typeface="Tahoma" pitchFamily="34" charset="0"/>
            </a:endParaRPr>
          </a:p>
          <a:p>
            <a:r>
              <a:rPr lang="de-CH" dirty="0" smtClean="0">
                <a:latin typeface="Tahoma" pitchFamily="34" charset="0"/>
              </a:rPr>
              <a:t>Has achieved numerous results in the promotion of bosnian culture throught the international festival</a:t>
            </a:r>
            <a:r>
              <a:rPr lang="hr-BA" dirty="0" smtClean="0">
                <a:latin typeface="Tahoma" pitchFamily="34" charset="0"/>
              </a:rPr>
              <a:t> </a:t>
            </a:r>
            <a:r>
              <a:rPr lang="hr-BA" dirty="0" smtClean="0">
                <a:latin typeface="Tahoma" pitchFamily="34" charset="0"/>
              </a:rPr>
              <a:t>„Kolo na bosanskom ćilimu“, </a:t>
            </a:r>
            <a:r>
              <a:rPr lang="de-CH" dirty="0" smtClean="0">
                <a:latin typeface="Tahoma" pitchFamily="34" charset="0"/>
              </a:rPr>
              <a:t>which has been declared as a project of national interest by the Ministry of Culture FBiH.</a:t>
            </a:r>
            <a:r>
              <a:rPr lang="hr-BA" dirty="0" smtClean="0">
                <a:latin typeface="Tahoma" pitchFamily="34" charset="0"/>
              </a:rPr>
              <a:t> </a:t>
            </a:r>
            <a:endParaRPr lang="en-US" dirty="0" smtClean="0">
              <a:latin typeface="Tahoma" pitchFamily="34" charset="0"/>
            </a:endParaRPr>
          </a:p>
        </p:txBody>
      </p:sp>
      <p:pic>
        <p:nvPicPr>
          <p:cNvPr id="25603" name="Picture 3" descr="G:\kolo_8.jpg"/>
          <p:cNvPicPr>
            <a:picLocks noChangeAspect="1" noChangeArrowheads="1"/>
          </p:cNvPicPr>
          <p:nvPr/>
        </p:nvPicPr>
        <p:blipFill>
          <a:blip r:embed="rId2" cstate="print"/>
          <a:srcRect/>
          <a:stretch>
            <a:fillRect/>
          </a:stretch>
        </p:blipFill>
        <p:spPr bwMode="auto">
          <a:xfrm>
            <a:off x="406125" y="3075154"/>
            <a:ext cx="4588961" cy="2999553"/>
          </a:xfrm>
          <a:prstGeom prst="rect">
            <a:avLst/>
          </a:prstGeom>
          <a:ln>
            <a:noFill/>
          </a:ln>
          <a:effectLst>
            <a:softEdge rad="112500"/>
          </a:effectLst>
        </p:spPr>
      </p:pic>
      <p:pic>
        <p:nvPicPr>
          <p:cNvPr id="25604" name="Picture 4" descr="G:\kolo_6.jpg"/>
          <p:cNvPicPr>
            <a:picLocks noChangeAspect="1" noChangeArrowheads="1"/>
          </p:cNvPicPr>
          <p:nvPr/>
        </p:nvPicPr>
        <p:blipFill>
          <a:blip r:embed="rId3" cstate="print"/>
          <a:srcRect/>
          <a:stretch>
            <a:fillRect/>
          </a:stretch>
        </p:blipFill>
        <p:spPr bwMode="auto">
          <a:xfrm>
            <a:off x="4866810" y="2717233"/>
            <a:ext cx="3226665" cy="2085339"/>
          </a:xfrm>
          <a:prstGeom prst="rect">
            <a:avLst/>
          </a:prstGeom>
          <a:ln>
            <a:noFill/>
          </a:ln>
          <a:effectLst>
            <a:softEdge rad="112500"/>
          </a:effectLst>
        </p:spPr>
      </p:pic>
      <p:sp>
        <p:nvSpPr>
          <p:cNvPr id="31749" name="Text Placeholder 2"/>
          <p:cNvSpPr>
            <a:spLocks/>
          </p:cNvSpPr>
          <p:nvPr/>
        </p:nvSpPr>
        <p:spPr bwMode="auto">
          <a:xfrm>
            <a:off x="395288" y="549275"/>
            <a:ext cx="7858125" cy="2735263"/>
          </a:xfrm>
          <a:prstGeom prst="rect">
            <a:avLst/>
          </a:prstGeom>
          <a:noFill/>
          <a:ln w="9525">
            <a:noFill/>
            <a:miter lim="800000"/>
            <a:headEnd/>
            <a:tailEnd/>
          </a:ln>
        </p:spPr>
        <p:txBody>
          <a:bodyPr lIns="45720" rIns="45720"/>
          <a:lstStyle/>
          <a:p>
            <a:pPr algn="just" eaLnBrk="1" hangingPunct="1">
              <a:lnSpc>
                <a:spcPct val="150000"/>
              </a:lnSpc>
              <a:spcBef>
                <a:spcPct val="20000"/>
              </a:spcBef>
              <a:buClr>
                <a:srgbClr val="0BD0D9"/>
              </a:buClr>
              <a:buSzPct val="95000"/>
              <a:buFont typeface="Wingdings 2" pitchFamily="18" charset="2"/>
              <a:buNone/>
            </a:pPr>
            <a:endParaRPr lang="bs-Latn-BA" sz="2200">
              <a:cs typeface="Times New Roman" pitchFamily="18" charset="0"/>
            </a:endParaRPr>
          </a:p>
        </p:txBody>
      </p:sp>
      <p:sp>
        <p:nvSpPr>
          <p:cNvPr id="31750" name="Title 1"/>
          <p:cNvSpPr>
            <a:spLocks/>
          </p:cNvSpPr>
          <p:nvPr/>
        </p:nvSpPr>
        <p:spPr bwMode="auto">
          <a:xfrm>
            <a:off x="539750" y="1052513"/>
            <a:ext cx="7772400" cy="2286000"/>
          </a:xfrm>
          <a:prstGeom prst="rect">
            <a:avLst/>
          </a:prstGeom>
          <a:noFill/>
          <a:ln w="9525">
            <a:noFill/>
            <a:miter lim="800000"/>
            <a:headEnd/>
            <a:tailEnd/>
          </a:ln>
        </p:spPr>
        <p:txBody>
          <a:bodyPr lIns="45720" rIns="45720"/>
          <a:lstStyle/>
          <a:p>
            <a:pPr algn="just" eaLnBrk="1" hangingPunct="1">
              <a:lnSpc>
                <a:spcPct val="150000"/>
              </a:lnSpc>
              <a:spcBef>
                <a:spcPct val="20000"/>
              </a:spcBef>
              <a:buClr>
                <a:srgbClr val="0BD0D9"/>
              </a:buClr>
              <a:buSzPct val="95000"/>
              <a:buFont typeface="Wingdings 2" pitchFamily="18" charset="2"/>
              <a:buNone/>
            </a:pPr>
            <a:endParaRPr lang="bs-Latn-BA" sz="2200">
              <a:cs typeface="Times New Roman" pitchFamily="18" charset="0"/>
            </a:endParaRPr>
          </a:p>
        </p:txBody>
      </p:sp>
      <p:pic>
        <p:nvPicPr>
          <p:cNvPr id="31751" name="Picture 14" descr="1234"/>
          <p:cNvPicPr>
            <a:picLocks noChangeAspect="1" noChangeArrowheads="1"/>
          </p:cNvPicPr>
          <p:nvPr/>
        </p:nvPicPr>
        <p:blipFill>
          <a:blip r:embed="rId4"/>
          <a:srcRect/>
          <a:stretch>
            <a:fillRect/>
          </a:stretch>
        </p:blipFill>
        <p:spPr bwMode="auto">
          <a:xfrm>
            <a:off x="5292725" y="4724400"/>
            <a:ext cx="2687638" cy="1781175"/>
          </a:xfrm>
          <a:prstGeom prst="rect">
            <a:avLst/>
          </a:prstGeom>
          <a:noFill/>
          <a:ln w="9525">
            <a:noFill/>
            <a:miter lim="800000"/>
            <a:headEnd/>
            <a:tailEnd/>
          </a:ln>
        </p:spPr>
      </p:pic>
      <p:sp>
        <p:nvSpPr>
          <p:cNvPr id="31752" name="TextBox 7"/>
          <p:cNvSpPr txBox="1">
            <a:spLocks noChangeArrowheads="1"/>
          </p:cNvSpPr>
          <p:nvPr/>
        </p:nvSpPr>
        <p:spPr bwMode="auto">
          <a:xfrm>
            <a:off x="468313" y="549275"/>
            <a:ext cx="6911975" cy="584200"/>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Folklore Ensamble </a:t>
            </a:r>
            <a:r>
              <a:rPr lang="bs-Latn-BA" sz="3200" b="1" dirty="0" smtClean="0">
                <a:solidFill>
                  <a:srgbClr val="000099"/>
                </a:solidFill>
                <a:latin typeface="Franklin Gothic Demi" pitchFamily="34" charset="0"/>
              </a:rPr>
              <a:t>Maglaj</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ext Placeholder 2"/>
          <p:cNvSpPr>
            <a:spLocks noGrp="1"/>
          </p:cNvSpPr>
          <p:nvPr>
            <p:ph type="body" idx="1"/>
          </p:nvPr>
        </p:nvSpPr>
        <p:spPr>
          <a:xfrm>
            <a:off x="179388" y="1268413"/>
            <a:ext cx="8280400" cy="1323975"/>
          </a:xfrm>
        </p:spPr>
        <p:txBody>
          <a:bodyPr/>
          <a:lstStyle/>
          <a:p>
            <a:pPr>
              <a:lnSpc>
                <a:spcPct val="150000"/>
              </a:lnSpc>
            </a:pPr>
            <a:r>
              <a:rPr lang="hr-BA" sz="2600" dirty="0" smtClean="0">
                <a:latin typeface="Tahoma" pitchFamily="34" charset="0"/>
              </a:rPr>
              <a:t> </a:t>
            </a:r>
          </a:p>
          <a:p>
            <a:r>
              <a:rPr lang="de-CH" dirty="0" smtClean="0">
                <a:latin typeface="Tahoma" pitchFamily="34" charset="0"/>
              </a:rPr>
              <a:t>Officialy exists since 1958 with over 30‘000 pieces, which makes it one of the best equipped libraries in BiH. </a:t>
            </a:r>
            <a:endParaRPr lang="en-US" sz="3000" dirty="0" smtClean="0"/>
          </a:p>
        </p:txBody>
      </p:sp>
      <p:pic>
        <p:nvPicPr>
          <p:cNvPr id="26628" name="Picture 4" descr="G:\biblioteka_big.jpg"/>
          <p:cNvPicPr>
            <a:picLocks noChangeAspect="1" noChangeArrowheads="1"/>
          </p:cNvPicPr>
          <p:nvPr/>
        </p:nvPicPr>
        <p:blipFill>
          <a:blip r:embed="rId2" cstate="print"/>
          <a:srcRect/>
          <a:stretch>
            <a:fillRect/>
          </a:stretch>
        </p:blipFill>
        <p:spPr bwMode="auto">
          <a:xfrm>
            <a:off x="550398" y="3073286"/>
            <a:ext cx="4593163" cy="3435723"/>
          </a:xfrm>
          <a:prstGeom prst="rect">
            <a:avLst/>
          </a:prstGeom>
          <a:ln>
            <a:noFill/>
          </a:ln>
          <a:effectLst>
            <a:softEdge rad="112500"/>
          </a:effectLst>
        </p:spPr>
      </p:pic>
      <p:pic>
        <p:nvPicPr>
          <p:cNvPr id="26629" name="Picture 5" descr="G:\Biblioteka.jpg"/>
          <p:cNvPicPr>
            <a:picLocks noChangeAspect="1" noChangeArrowheads="1"/>
          </p:cNvPicPr>
          <p:nvPr/>
        </p:nvPicPr>
        <p:blipFill>
          <a:blip r:embed="rId3" cstate="print"/>
          <a:srcRect/>
          <a:stretch>
            <a:fillRect/>
          </a:stretch>
        </p:blipFill>
        <p:spPr bwMode="auto">
          <a:xfrm>
            <a:off x="6088607" y="2351376"/>
            <a:ext cx="1938248" cy="1893305"/>
          </a:xfrm>
          <a:prstGeom prst="rect">
            <a:avLst/>
          </a:prstGeom>
          <a:ln>
            <a:noFill/>
          </a:ln>
          <a:effectLst>
            <a:softEdge rad="112500"/>
          </a:effectLst>
        </p:spPr>
      </p:pic>
      <p:pic>
        <p:nvPicPr>
          <p:cNvPr id="32773" name="Picture 9" descr="p2180576">
            <a:hlinkClick r:id="" tooltip="Click to close"/>
          </p:cNvPr>
          <p:cNvPicPr>
            <a:picLocks noChangeAspect="1" noChangeArrowheads="1"/>
          </p:cNvPicPr>
          <p:nvPr/>
        </p:nvPicPr>
        <p:blipFill>
          <a:blip r:embed="rId4"/>
          <a:srcRect/>
          <a:stretch>
            <a:fillRect/>
          </a:stretch>
        </p:blipFill>
        <p:spPr bwMode="auto">
          <a:xfrm>
            <a:off x="5651500" y="4292600"/>
            <a:ext cx="2808288" cy="2106613"/>
          </a:xfrm>
          <a:prstGeom prst="rect">
            <a:avLst/>
          </a:prstGeom>
          <a:noFill/>
          <a:ln w="9525">
            <a:noFill/>
            <a:miter lim="800000"/>
            <a:headEnd/>
            <a:tailEnd/>
          </a:ln>
        </p:spPr>
      </p:pic>
      <p:sp>
        <p:nvSpPr>
          <p:cNvPr id="32774" name="TextBox 5"/>
          <p:cNvSpPr txBox="1">
            <a:spLocks noChangeArrowheads="1"/>
          </p:cNvSpPr>
          <p:nvPr/>
        </p:nvSpPr>
        <p:spPr bwMode="auto">
          <a:xfrm>
            <a:off x="755650" y="549275"/>
            <a:ext cx="6156325" cy="579438"/>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Library </a:t>
            </a:r>
            <a:r>
              <a:rPr lang="bs-Latn-BA" sz="3200" b="1" dirty="0" smtClean="0">
                <a:solidFill>
                  <a:srgbClr val="000099"/>
                </a:solidFill>
                <a:latin typeface="Franklin Gothic Demi" pitchFamily="34" charset="0"/>
              </a:rPr>
              <a:t>Maglaj</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Text Placeholder 2"/>
          <p:cNvSpPr>
            <a:spLocks noGrp="1"/>
          </p:cNvSpPr>
          <p:nvPr>
            <p:ph type="body" idx="1"/>
          </p:nvPr>
        </p:nvSpPr>
        <p:spPr>
          <a:xfrm>
            <a:off x="190440" y="1274733"/>
            <a:ext cx="7669213" cy="642937"/>
          </a:xfrm>
        </p:spPr>
        <p:txBody>
          <a:bodyPr/>
          <a:lstStyle/>
          <a:p>
            <a:endParaRPr lang="bs-Latn-BA" dirty="0" smtClean="0">
              <a:latin typeface="Monotype Corsiva" pitchFamily="66" charset="0"/>
            </a:endParaRPr>
          </a:p>
          <a:p>
            <a:r>
              <a:rPr lang="de-CH" dirty="0" smtClean="0">
                <a:latin typeface="Tahoma" pitchFamily="34" charset="0"/>
              </a:rPr>
              <a:t>Is the main organizer of cultural, sport and educational events, as well as fairs in Maglaj. </a:t>
            </a:r>
            <a:endParaRPr lang="en-US" dirty="0" smtClean="0">
              <a:latin typeface="Tahoma" pitchFamily="34" charset="0"/>
            </a:endParaRPr>
          </a:p>
        </p:txBody>
      </p:sp>
      <p:pic>
        <p:nvPicPr>
          <p:cNvPr id="27651" name="Picture 3" descr="G:\dom-kulture-sada.jpg"/>
          <p:cNvPicPr>
            <a:picLocks noChangeAspect="1" noChangeArrowheads="1"/>
          </p:cNvPicPr>
          <p:nvPr/>
        </p:nvPicPr>
        <p:blipFill>
          <a:blip r:embed="rId2" cstate="print"/>
          <a:srcRect/>
          <a:stretch>
            <a:fillRect/>
          </a:stretch>
        </p:blipFill>
        <p:spPr bwMode="auto">
          <a:xfrm>
            <a:off x="253972" y="2204864"/>
            <a:ext cx="3531817" cy="2644939"/>
          </a:xfrm>
          <a:prstGeom prst="rect">
            <a:avLst/>
          </a:prstGeom>
          <a:ln>
            <a:noFill/>
          </a:ln>
          <a:effectLst>
            <a:softEdge rad="112500"/>
          </a:effectLst>
        </p:spPr>
      </p:pic>
      <p:pic>
        <p:nvPicPr>
          <p:cNvPr id="28676" name="Picture 4" descr="F:\skup-tina-i-tribina-166.jpg"/>
          <p:cNvPicPr>
            <a:picLocks noChangeAspect="1" noChangeArrowheads="1"/>
          </p:cNvPicPr>
          <p:nvPr/>
        </p:nvPicPr>
        <p:blipFill>
          <a:blip r:embed="rId3" cstate="print"/>
          <a:srcRect/>
          <a:stretch>
            <a:fillRect/>
          </a:stretch>
        </p:blipFill>
        <p:spPr bwMode="auto">
          <a:xfrm>
            <a:off x="5004048" y="1817294"/>
            <a:ext cx="3168352" cy="2373067"/>
          </a:xfrm>
          <a:prstGeom prst="rect">
            <a:avLst/>
          </a:prstGeom>
          <a:ln>
            <a:noFill/>
          </a:ln>
          <a:effectLst>
            <a:softEdge rad="112500"/>
          </a:effectLst>
        </p:spPr>
      </p:pic>
      <p:pic>
        <p:nvPicPr>
          <p:cNvPr id="33797" name="Picture 7" descr="vvece2"/>
          <p:cNvPicPr>
            <a:picLocks noChangeAspect="1" noChangeArrowheads="1"/>
          </p:cNvPicPr>
          <p:nvPr/>
        </p:nvPicPr>
        <p:blipFill>
          <a:blip r:embed="rId4"/>
          <a:srcRect/>
          <a:stretch>
            <a:fillRect/>
          </a:stretch>
        </p:blipFill>
        <p:spPr bwMode="auto">
          <a:xfrm>
            <a:off x="2771775" y="4257675"/>
            <a:ext cx="2989263" cy="2241550"/>
          </a:xfrm>
          <a:prstGeom prst="rect">
            <a:avLst/>
          </a:prstGeom>
          <a:noFill/>
          <a:ln w="9525">
            <a:noFill/>
            <a:miter lim="800000"/>
            <a:headEnd/>
            <a:tailEnd/>
          </a:ln>
        </p:spPr>
      </p:pic>
      <p:sp>
        <p:nvSpPr>
          <p:cNvPr id="33798" name="TextBox 5"/>
          <p:cNvSpPr txBox="1">
            <a:spLocks noChangeArrowheads="1"/>
          </p:cNvSpPr>
          <p:nvPr/>
        </p:nvSpPr>
        <p:spPr bwMode="auto">
          <a:xfrm>
            <a:off x="468313" y="512763"/>
            <a:ext cx="7235825" cy="523875"/>
          </a:xfrm>
          <a:prstGeom prst="rect">
            <a:avLst/>
          </a:prstGeom>
          <a:noFill/>
          <a:ln w="9525">
            <a:noFill/>
            <a:miter lim="800000"/>
            <a:headEnd/>
            <a:tailEnd/>
          </a:ln>
        </p:spPr>
        <p:txBody>
          <a:bodyPr>
            <a:spAutoFit/>
          </a:bodyPr>
          <a:lstStyle/>
          <a:p>
            <a:pPr eaLnBrk="1" hangingPunct="1"/>
            <a:r>
              <a:rPr lang="de-CH" sz="2800" b="1" dirty="0" smtClean="0">
                <a:solidFill>
                  <a:srgbClr val="000099"/>
                </a:solidFill>
                <a:latin typeface="Franklin Gothic Demi" pitchFamily="34" charset="0"/>
              </a:rPr>
              <a:t>Culture Centre</a:t>
            </a:r>
            <a:r>
              <a:rPr lang="bs-Latn-BA" sz="2800" b="1" dirty="0" smtClean="0">
                <a:solidFill>
                  <a:srgbClr val="000099"/>
                </a:solidFill>
                <a:latin typeface="Franklin Gothic Demi" pitchFamily="34" charset="0"/>
              </a:rPr>
              <a:t>”Edhem </a:t>
            </a:r>
            <a:r>
              <a:rPr lang="bs-Latn-BA" sz="2800" b="1" dirty="0">
                <a:solidFill>
                  <a:srgbClr val="000099"/>
                </a:solidFill>
                <a:latin typeface="Franklin Gothic Demi" pitchFamily="34" charset="0"/>
              </a:rPr>
              <a:t>Mulabdic”</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Text Placeholder 4"/>
          <p:cNvSpPr>
            <a:spLocks noGrp="1"/>
          </p:cNvSpPr>
          <p:nvPr>
            <p:ph type="body" idx="2"/>
          </p:nvPr>
        </p:nvSpPr>
        <p:spPr>
          <a:xfrm>
            <a:off x="4176713" y="1628775"/>
            <a:ext cx="4429125" cy="4554538"/>
          </a:xfrm>
        </p:spPr>
        <p:txBody>
          <a:bodyPr/>
          <a:lstStyle/>
          <a:p>
            <a:r>
              <a:rPr lang="de-CH" sz="2000" dirty="0" smtClean="0">
                <a:latin typeface="Tahoma" pitchFamily="34" charset="0"/>
                <a:cs typeface="Times New Roman" pitchFamily="18" charset="0"/>
              </a:rPr>
              <a:t>Maglaj has 19 active sports clubs</a:t>
            </a:r>
            <a:endParaRPr lang="bs-Latn-BA" sz="2000" dirty="0" smtClean="0">
              <a:latin typeface="Tahoma" pitchFamily="34" charset="0"/>
              <a:cs typeface="Times New Roman" pitchFamily="18" charset="0"/>
            </a:endParaRPr>
          </a:p>
          <a:p>
            <a:r>
              <a:rPr lang="bs-Latn-BA" sz="2000" dirty="0" smtClean="0">
                <a:latin typeface="Tahoma" pitchFamily="34" charset="0"/>
                <a:cs typeface="Times New Roman" pitchFamily="18" charset="0"/>
              </a:rPr>
              <a:t>1. </a:t>
            </a:r>
            <a:r>
              <a:rPr lang="de-CH" sz="2000" dirty="0" smtClean="0">
                <a:latin typeface="Tahoma" pitchFamily="34" charset="0"/>
                <a:cs typeface="Times New Roman" pitchFamily="18" charset="0"/>
              </a:rPr>
              <a:t>FC</a:t>
            </a:r>
            <a:r>
              <a:rPr lang="bs-Latn-BA" sz="2000" dirty="0" smtClean="0">
                <a:latin typeface="Tahoma" pitchFamily="34" charset="0"/>
                <a:cs typeface="Times New Roman" pitchFamily="18" charset="0"/>
              </a:rPr>
              <a:t> </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Natron</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r>
              <a:rPr lang="bs-Latn-BA" sz="2000" dirty="0" smtClean="0">
                <a:latin typeface="Tahoma" pitchFamily="34" charset="0"/>
                <a:cs typeface="Times New Roman" pitchFamily="18" charset="0"/>
              </a:rPr>
              <a:t>2. </a:t>
            </a:r>
            <a:r>
              <a:rPr lang="de-CH" sz="2000" dirty="0" smtClean="0">
                <a:latin typeface="Tahoma" pitchFamily="34" charset="0"/>
                <a:cs typeface="Times New Roman" pitchFamily="18" charset="0"/>
              </a:rPr>
              <a:t>FC</a:t>
            </a:r>
            <a:r>
              <a:rPr lang="bs-Latn-BA" sz="2000" dirty="0" smtClean="0">
                <a:latin typeface="Tahoma" pitchFamily="34" charset="0"/>
                <a:cs typeface="Times New Roman" pitchFamily="18" charset="0"/>
              </a:rPr>
              <a:t> </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Novi </a:t>
            </a:r>
            <a:r>
              <a:rPr lang="bs-Latn-BA" sz="2000" dirty="0" smtClean="0">
                <a:latin typeface="Times New Roman" pitchFamily="18" charset="0"/>
                <a:cs typeface="Times New Roman" pitchFamily="18" charset="0"/>
              </a:rPr>
              <a:t>Š</a:t>
            </a:r>
            <a:r>
              <a:rPr lang="bs-Latn-BA" sz="2000" dirty="0" smtClean="0">
                <a:latin typeface="Tahoma" pitchFamily="34" charset="0"/>
                <a:cs typeface="Times New Roman" pitchFamily="18" charset="0"/>
              </a:rPr>
              <a:t>eher</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r>
              <a:rPr lang="bs-Latn-BA" sz="2000" dirty="0" smtClean="0">
                <a:latin typeface="Tahoma" pitchFamily="34" charset="0"/>
                <a:cs typeface="Times New Roman" pitchFamily="18" charset="0"/>
              </a:rPr>
              <a:t>3. </a:t>
            </a:r>
            <a:r>
              <a:rPr lang="de-CH" sz="2000" dirty="0" smtClean="0">
                <a:latin typeface="Tahoma" pitchFamily="34" charset="0"/>
                <a:cs typeface="Tahoma" pitchFamily="34" charset="0"/>
              </a:rPr>
              <a:t>FC</a:t>
            </a:r>
            <a:r>
              <a:rPr lang="bs-Latn-BA" sz="2000" dirty="0" smtClean="0">
                <a:latin typeface="Tahoma" pitchFamily="34" charset="0"/>
                <a:cs typeface="Tahoma" pitchFamily="34" charset="0"/>
              </a:rPr>
              <a:t> </a:t>
            </a:r>
            <a:r>
              <a:rPr lang="bs-Latn-BA" sz="2000" dirty="0" smtClean="0">
                <a:latin typeface="Tahoma" pitchFamily="34" charset="0"/>
                <a:cs typeface="Tahoma" pitchFamily="34" charset="0"/>
              </a:rPr>
              <a:t>“Vis Sim-bau” Kosova</a:t>
            </a:r>
          </a:p>
          <a:p>
            <a:r>
              <a:rPr lang="bs-Latn-BA" sz="2000" dirty="0" smtClean="0">
                <a:latin typeface="Tahoma" pitchFamily="34" charset="0"/>
                <a:cs typeface="Times New Roman" pitchFamily="18" charset="0"/>
              </a:rPr>
              <a:t>4. </a:t>
            </a:r>
            <a:r>
              <a:rPr lang="de-CH" sz="2000" dirty="0" smtClean="0">
                <a:latin typeface="Tahoma" pitchFamily="34" charset="0"/>
                <a:cs typeface="Times New Roman" pitchFamily="18" charset="0"/>
              </a:rPr>
              <a:t>FC</a:t>
            </a:r>
            <a:r>
              <a:rPr lang="bs-Latn-BA" sz="2000" dirty="0" smtClean="0">
                <a:latin typeface="Tahoma" pitchFamily="34" charset="0"/>
                <a:cs typeface="Times New Roman" pitchFamily="18" charset="0"/>
              </a:rPr>
              <a:t> </a:t>
            </a:r>
            <a:r>
              <a:rPr lang="bs-Latn-BA" sz="2000" dirty="0" smtClean="0">
                <a:latin typeface="Tahoma" pitchFamily="34" charset="0"/>
                <a:cs typeface="Times New Roman" pitchFamily="18" charset="0"/>
              </a:rPr>
              <a:t>„Moševac“</a:t>
            </a:r>
          </a:p>
          <a:p>
            <a:r>
              <a:rPr lang="bs-Latn-BA" sz="2000" dirty="0" smtClean="0">
                <a:latin typeface="Tahoma" pitchFamily="34" charset="0"/>
                <a:cs typeface="Times New Roman" pitchFamily="18" charset="0"/>
              </a:rPr>
              <a:t>5. </a:t>
            </a:r>
            <a:r>
              <a:rPr lang="de-CH" sz="2000" dirty="0" smtClean="0">
                <a:latin typeface="Tahoma" pitchFamily="34" charset="0"/>
                <a:cs typeface="Times New Roman" pitchFamily="18" charset="0"/>
              </a:rPr>
              <a:t>HC</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Maglaj</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r>
              <a:rPr lang="bs-Latn-BA" sz="2000" dirty="0" smtClean="0">
                <a:latin typeface="Tahoma" pitchFamily="34" charset="0"/>
                <a:cs typeface="Times New Roman" pitchFamily="18" charset="0"/>
              </a:rPr>
              <a:t>6. </a:t>
            </a:r>
            <a:r>
              <a:rPr lang="de-CH" sz="2000" dirty="0" smtClean="0">
                <a:latin typeface="Tahoma" pitchFamily="34" charset="0"/>
                <a:cs typeface="Times New Roman" pitchFamily="18" charset="0"/>
              </a:rPr>
              <a:t>Volleyball Club</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Maglaj</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r>
              <a:rPr lang="bs-Latn-BA" sz="2000" dirty="0" smtClean="0">
                <a:latin typeface="Tahoma" pitchFamily="34" charset="0"/>
                <a:cs typeface="Times New Roman" pitchFamily="18" charset="0"/>
              </a:rPr>
              <a:t>7. </a:t>
            </a:r>
            <a:r>
              <a:rPr lang="de-CH" sz="2000" dirty="0" smtClean="0">
                <a:latin typeface="Tahoma" pitchFamily="34" charset="0"/>
                <a:cs typeface="Times New Roman" pitchFamily="18" charset="0"/>
              </a:rPr>
              <a:t>Basketball Club</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Maglaj</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r>
              <a:rPr lang="bs-Latn-BA" sz="2000" dirty="0" smtClean="0">
                <a:latin typeface="Tahoma" pitchFamily="34" charset="0"/>
                <a:cs typeface="Times New Roman" pitchFamily="18" charset="0"/>
              </a:rPr>
              <a:t>8. </a:t>
            </a:r>
            <a:r>
              <a:rPr lang="de-CH" sz="2000" dirty="0" smtClean="0">
                <a:latin typeface="Tahoma" pitchFamily="34" charset="0"/>
                <a:cs typeface="Times New Roman" pitchFamily="18" charset="0"/>
              </a:rPr>
              <a:t>Kayak Club</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Natron</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r>
              <a:rPr lang="bs-Latn-BA" sz="2000" dirty="0" smtClean="0">
                <a:latin typeface="Tahoma" pitchFamily="34" charset="0"/>
                <a:cs typeface="Times New Roman" pitchFamily="18" charset="0"/>
              </a:rPr>
              <a:t>9.</a:t>
            </a:r>
            <a:r>
              <a:rPr lang="de-CH" sz="2000" dirty="0" smtClean="0">
                <a:latin typeface="Tahoma" pitchFamily="34" charset="0"/>
                <a:cs typeface="Times New Roman" pitchFamily="18" charset="0"/>
              </a:rPr>
              <a:t>Kayak-Canu C</a:t>
            </a:r>
            <a:r>
              <a:rPr lang="bs-Latn-BA" sz="2000" dirty="0" smtClean="0">
                <a:latin typeface="Tahoma" pitchFamily="34" charset="0"/>
                <a:cs typeface="Times New Roman" pitchFamily="18" charset="0"/>
              </a:rPr>
              <a:t>lub </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Maglaj</a:t>
            </a:r>
          </a:p>
          <a:p>
            <a:r>
              <a:rPr lang="bs-Latn-BA" sz="2000" dirty="0" smtClean="0">
                <a:latin typeface="Tahoma" pitchFamily="34" charset="0"/>
                <a:cs typeface="Times New Roman" pitchFamily="18" charset="0"/>
              </a:rPr>
              <a:t>10. Korfbal </a:t>
            </a:r>
            <a:r>
              <a:rPr lang="de-CH" sz="2000" dirty="0" smtClean="0">
                <a:latin typeface="Tahoma" pitchFamily="34" charset="0"/>
                <a:cs typeface="Times New Roman" pitchFamily="18" charset="0"/>
              </a:rPr>
              <a:t>C</a:t>
            </a:r>
            <a:r>
              <a:rPr lang="bs-Latn-BA" sz="2000" dirty="0" smtClean="0">
                <a:latin typeface="Tahoma" pitchFamily="34" charset="0"/>
                <a:cs typeface="Times New Roman" pitchFamily="18" charset="0"/>
              </a:rPr>
              <a:t>lub </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Maglaj</a:t>
            </a:r>
            <a:endParaRPr lang="en-US" sz="2000" dirty="0" smtClean="0">
              <a:latin typeface="Tahoma" pitchFamily="34" charset="0"/>
              <a:cs typeface="Times New Roman" pitchFamily="18" charset="0"/>
            </a:endParaRPr>
          </a:p>
        </p:txBody>
      </p:sp>
      <p:pic>
        <p:nvPicPr>
          <p:cNvPr id="44033" name="Picture 1" descr="clip_image001"/>
          <p:cNvPicPr preferRelativeResize="0">
            <a:picLocks noChangeArrowheads="1"/>
          </p:cNvPicPr>
          <p:nvPr/>
        </p:nvPicPr>
        <p:blipFill>
          <a:blip r:embed="rId2" cstate="print"/>
          <a:srcRect/>
          <a:stretch>
            <a:fillRect/>
          </a:stretch>
        </p:blipFill>
        <p:spPr bwMode="auto">
          <a:xfrm rot="-227999">
            <a:off x="366650" y="1218747"/>
            <a:ext cx="3599179" cy="2507244"/>
          </a:xfrm>
          <a:prstGeom prst="rect">
            <a:avLst/>
          </a:prstGeom>
          <a:ln>
            <a:noFill/>
          </a:ln>
          <a:effectLst>
            <a:softEdge rad="112500"/>
          </a:effectLst>
        </p:spPr>
      </p:pic>
      <p:pic>
        <p:nvPicPr>
          <p:cNvPr id="44034" name="Picture 2" descr="indj_magok"/>
          <p:cNvPicPr preferRelativeResize="0">
            <a:picLocks noChangeArrowheads="1"/>
          </p:cNvPicPr>
          <p:nvPr/>
        </p:nvPicPr>
        <p:blipFill>
          <a:blip r:embed="rId3" cstate="print"/>
          <a:srcRect/>
          <a:stretch>
            <a:fillRect/>
          </a:stretch>
        </p:blipFill>
        <p:spPr bwMode="auto">
          <a:xfrm rot="-204000">
            <a:off x="325539" y="3831257"/>
            <a:ext cx="3651957" cy="2515594"/>
          </a:xfrm>
          <a:prstGeom prst="rect">
            <a:avLst/>
          </a:prstGeom>
          <a:ln>
            <a:noFill/>
          </a:ln>
          <a:effectLst>
            <a:softEdge rad="112500"/>
          </a:effectLst>
        </p:spPr>
      </p:pic>
      <p:sp>
        <p:nvSpPr>
          <p:cNvPr id="34821" name="TextBox 5"/>
          <p:cNvSpPr txBox="1">
            <a:spLocks noChangeArrowheads="1"/>
          </p:cNvSpPr>
          <p:nvPr/>
        </p:nvSpPr>
        <p:spPr bwMode="auto">
          <a:xfrm>
            <a:off x="611188" y="441325"/>
            <a:ext cx="3781425" cy="584200"/>
          </a:xfrm>
          <a:prstGeom prst="rect">
            <a:avLst/>
          </a:prstGeom>
          <a:noFill/>
          <a:ln w="9525">
            <a:noFill/>
            <a:miter lim="800000"/>
            <a:headEnd/>
            <a:tailEnd/>
          </a:ln>
        </p:spPr>
        <p:txBody>
          <a:bodyPr>
            <a:spAutoFit/>
          </a:bodyPr>
          <a:lstStyle/>
          <a:p>
            <a:pPr eaLnBrk="1" hangingPunct="1"/>
            <a:r>
              <a:rPr lang="bs-Latn-BA" sz="3200" b="1">
                <a:solidFill>
                  <a:srgbClr val="000099"/>
                </a:solidFill>
                <a:latin typeface="Franklin Gothic Demi" pitchFamily="34" charset="0"/>
              </a:rPr>
              <a:t>Sport</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ext Placeholder 2"/>
          <p:cNvSpPr>
            <a:spLocks noGrp="1"/>
          </p:cNvSpPr>
          <p:nvPr>
            <p:ph type="body" idx="2"/>
          </p:nvPr>
        </p:nvSpPr>
        <p:spPr>
          <a:xfrm>
            <a:off x="571500" y="428625"/>
            <a:ext cx="4567238" cy="3863975"/>
          </a:xfrm>
        </p:spPr>
        <p:txBody>
          <a:bodyPr/>
          <a:lstStyle/>
          <a:p>
            <a:pPr marL="342900" indent="-342900"/>
            <a:r>
              <a:rPr lang="bs-Latn-BA" sz="2000" dirty="0" smtClean="0">
                <a:latin typeface="Tahoma" pitchFamily="34" charset="0"/>
                <a:cs typeface="Times New Roman" pitchFamily="18" charset="0"/>
              </a:rPr>
              <a:t>11. </a:t>
            </a:r>
            <a:r>
              <a:rPr lang="de-CH" sz="2000" dirty="0" smtClean="0">
                <a:latin typeface="Tahoma" pitchFamily="34" charset="0"/>
                <a:cs typeface="Times New Roman" pitchFamily="18" charset="0"/>
              </a:rPr>
              <a:t>Fishing Association </a:t>
            </a:r>
            <a:r>
              <a:rPr lang="bs-Latn-BA" sz="2000" dirty="0" smtClean="0">
                <a:latin typeface="Tahoma" pitchFamily="34" charset="0"/>
                <a:cs typeface="Times New Roman" pitchFamily="18" charset="0"/>
              </a:rPr>
              <a:t>“Bosna</a:t>
            </a:r>
            <a:r>
              <a:rPr lang="bs-Latn-BA" sz="2000" dirty="0" smtClean="0">
                <a:latin typeface="Tahoma" pitchFamily="34" charset="0"/>
                <a:cs typeface="Times New Roman" pitchFamily="18" charset="0"/>
              </a:rPr>
              <a:t>” </a:t>
            </a:r>
          </a:p>
          <a:p>
            <a:pPr marL="342900" indent="-342900"/>
            <a:r>
              <a:rPr lang="bs-Latn-BA" sz="2000" dirty="0" smtClean="0">
                <a:latin typeface="Tahoma" pitchFamily="34" charset="0"/>
                <a:cs typeface="Times New Roman" pitchFamily="18" charset="0"/>
              </a:rPr>
              <a:t>12. </a:t>
            </a:r>
            <a:r>
              <a:rPr lang="de-CH" sz="2000" dirty="0" smtClean="0">
                <a:latin typeface="Tahoma" pitchFamily="34" charset="0"/>
                <a:cs typeface="Times New Roman" pitchFamily="18" charset="0"/>
              </a:rPr>
              <a:t>Hiking Association</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Smajlovac</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pPr marL="342900" indent="-342900"/>
            <a:r>
              <a:rPr lang="bs-Latn-BA" sz="2000" dirty="0" smtClean="0">
                <a:latin typeface="Tahoma" pitchFamily="34" charset="0"/>
                <a:cs typeface="Times New Roman" pitchFamily="18" charset="0"/>
              </a:rPr>
              <a:t>13. </a:t>
            </a:r>
            <a:r>
              <a:rPr lang="de-CH" sz="2000" dirty="0" smtClean="0">
                <a:latin typeface="Tahoma" pitchFamily="34" charset="0"/>
                <a:cs typeface="Times New Roman" pitchFamily="18" charset="0"/>
              </a:rPr>
              <a:t>Hunting Association</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Soko</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pPr marL="342900" indent="-342900"/>
            <a:r>
              <a:rPr lang="bs-Latn-BA" sz="2000" dirty="0" smtClean="0">
                <a:latin typeface="Tahoma" pitchFamily="34" charset="0"/>
                <a:cs typeface="Times New Roman" pitchFamily="18" charset="0"/>
              </a:rPr>
              <a:t>14. </a:t>
            </a:r>
            <a:r>
              <a:rPr lang="de-CH" sz="2000" dirty="0" smtClean="0">
                <a:latin typeface="Tahoma" pitchFamily="34" charset="0"/>
                <a:cs typeface="Times New Roman" pitchFamily="18" charset="0"/>
              </a:rPr>
              <a:t>Union for paralympic sport</a:t>
            </a:r>
            <a:endParaRPr lang="bs-Latn-BA" sz="2000" dirty="0" smtClean="0">
              <a:latin typeface="Tahoma" pitchFamily="34" charset="0"/>
              <a:cs typeface="Times New Roman" pitchFamily="18" charset="0"/>
            </a:endParaRPr>
          </a:p>
          <a:p>
            <a:pPr marL="342900" indent="-342900"/>
            <a:r>
              <a:rPr lang="bs-Latn-BA" sz="2000" dirty="0" smtClean="0">
                <a:latin typeface="Tahoma" pitchFamily="34" charset="0"/>
                <a:cs typeface="Times New Roman" pitchFamily="18" charset="0"/>
              </a:rPr>
              <a:t>15. </a:t>
            </a:r>
            <a:r>
              <a:rPr lang="de-CH" sz="2000" dirty="0" smtClean="0">
                <a:latin typeface="Tahoma" pitchFamily="34" charset="0"/>
                <a:cs typeface="Times New Roman" pitchFamily="18" charset="0"/>
              </a:rPr>
              <a:t>Paralympic Volleyball</a:t>
            </a:r>
            <a:r>
              <a:rPr lang="bs-Latn-BA" sz="2000" dirty="0" smtClean="0">
                <a:latin typeface="Tahoma" pitchFamily="34" charset="0"/>
                <a:cs typeface="Times New Roman" pitchFamily="18" charset="0"/>
              </a:rPr>
              <a:t> </a:t>
            </a:r>
            <a:r>
              <a:rPr lang="de-CH" sz="2000" dirty="0" smtClean="0">
                <a:latin typeface="Tahoma" pitchFamily="34" charset="0"/>
                <a:cs typeface="Times New Roman" pitchFamily="18" charset="0"/>
              </a:rPr>
              <a:t>C</a:t>
            </a:r>
            <a:r>
              <a:rPr lang="bs-Latn-BA" sz="2000" dirty="0" smtClean="0">
                <a:latin typeface="Tahoma" pitchFamily="34" charset="0"/>
                <a:cs typeface="Times New Roman" pitchFamily="18" charset="0"/>
              </a:rPr>
              <a:t>lub</a:t>
            </a:r>
            <a:endParaRPr lang="bs-Latn-BA" sz="2000" dirty="0" smtClean="0">
              <a:latin typeface="Tahoma" pitchFamily="34" charset="0"/>
              <a:cs typeface="Times New Roman" pitchFamily="18" charset="0"/>
            </a:endParaRPr>
          </a:p>
          <a:p>
            <a:pPr marL="342900" indent="-342900"/>
            <a:r>
              <a:rPr lang="bs-Latn-BA" sz="2000" dirty="0" smtClean="0">
                <a:latin typeface="Tahoma" pitchFamily="34" charset="0"/>
                <a:cs typeface="Times New Roman" pitchFamily="18" charset="0"/>
              </a:rPr>
              <a:t>16. </a:t>
            </a:r>
            <a:r>
              <a:rPr lang="de-CH" sz="2000" dirty="0" smtClean="0">
                <a:latin typeface="Tahoma" pitchFamily="34" charset="0"/>
                <a:cs typeface="Times New Roman" pitchFamily="18" charset="0"/>
              </a:rPr>
              <a:t>Association of Gym Teachers</a:t>
            </a:r>
            <a:endParaRPr lang="bs-Latn-BA" sz="2000" dirty="0" smtClean="0">
              <a:latin typeface="Tahoma" pitchFamily="34" charset="0"/>
              <a:cs typeface="Times New Roman" pitchFamily="18" charset="0"/>
            </a:endParaRPr>
          </a:p>
          <a:p>
            <a:pPr marL="342900" indent="-342900"/>
            <a:r>
              <a:rPr lang="bs-Latn-BA" sz="2000" dirty="0" smtClean="0">
                <a:latin typeface="Tahoma" pitchFamily="34" charset="0"/>
                <a:cs typeface="Times New Roman" pitchFamily="18" charset="0"/>
              </a:rPr>
              <a:t>17. </a:t>
            </a:r>
            <a:r>
              <a:rPr lang="de-CH" sz="2000" dirty="0" smtClean="0">
                <a:latin typeface="Tahoma" pitchFamily="34" charset="0"/>
                <a:cs typeface="Times New Roman" pitchFamily="18" charset="0"/>
              </a:rPr>
              <a:t>Sport Association of the municipality of Maglaj</a:t>
            </a:r>
            <a:endParaRPr lang="bs-Latn-BA" sz="2000" dirty="0" smtClean="0">
              <a:latin typeface="Tahoma" pitchFamily="34" charset="0"/>
              <a:cs typeface="Times New Roman" pitchFamily="18" charset="0"/>
            </a:endParaRPr>
          </a:p>
          <a:p>
            <a:pPr marL="342900" indent="-342900"/>
            <a:r>
              <a:rPr lang="bs-Latn-BA" sz="2000" dirty="0" smtClean="0">
                <a:latin typeface="Tahoma" pitchFamily="34" charset="0"/>
                <a:cs typeface="Times New Roman" pitchFamily="18" charset="0"/>
              </a:rPr>
              <a:t>18. </a:t>
            </a:r>
            <a:r>
              <a:rPr lang="de-CH" sz="2000" dirty="0" smtClean="0">
                <a:latin typeface="Tahoma" pitchFamily="34" charset="0"/>
                <a:cs typeface="Times New Roman" pitchFamily="18" charset="0"/>
              </a:rPr>
              <a:t>Bowling Club</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Maglaj</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a:p>
            <a:pPr marL="342900" indent="-342900"/>
            <a:r>
              <a:rPr lang="bs-Latn-BA" sz="2000" dirty="0" smtClean="0">
                <a:latin typeface="Tahoma" pitchFamily="34" charset="0"/>
                <a:cs typeface="Times New Roman" pitchFamily="18" charset="0"/>
              </a:rPr>
              <a:t>19. </a:t>
            </a:r>
            <a:r>
              <a:rPr lang="de-CH" sz="2000" dirty="0" smtClean="0">
                <a:latin typeface="Tahoma" pitchFamily="34" charset="0"/>
                <a:cs typeface="Times New Roman" pitchFamily="18" charset="0"/>
              </a:rPr>
              <a:t>Karate Club </a:t>
            </a:r>
            <a:r>
              <a:rPr lang="bs-Latn-BA" sz="2000" dirty="0" smtClean="0">
                <a:latin typeface="Times New Roman" pitchFamily="18" charset="0"/>
                <a:cs typeface="Times New Roman" pitchFamily="18" charset="0"/>
              </a:rPr>
              <a:t>“</a:t>
            </a:r>
            <a:r>
              <a:rPr lang="bs-Latn-BA" sz="2000" dirty="0" smtClean="0">
                <a:latin typeface="Tahoma" pitchFamily="34" charset="0"/>
                <a:cs typeface="Times New Roman" pitchFamily="18" charset="0"/>
              </a:rPr>
              <a:t>Empi</a:t>
            </a:r>
            <a:r>
              <a:rPr lang="bs-Latn-BA" sz="2000" dirty="0" smtClean="0">
                <a:latin typeface="Times New Roman" pitchFamily="18" charset="0"/>
                <a:cs typeface="Times New Roman" pitchFamily="18" charset="0"/>
              </a:rPr>
              <a:t>”</a:t>
            </a:r>
            <a:endParaRPr lang="bs-Latn-BA" sz="2000" dirty="0" smtClean="0">
              <a:latin typeface="Tahoma" pitchFamily="34" charset="0"/>
              <a:cs typeface="Times New Roman" pitchFamily="18" charset="0"/>
            </a:endParaRPr>
          </a:p>
        </p:txBody>
      </p:sp>
      <p:pic>
        <p:nvPicPr>
          <p:cNvPr id="56322" name="Picture 2" descr="karate_kup_mag2 (1)"/>
          <p:cNvPicPr preferRelativeResize="0">
            <a:picLocks noChangeArrowheads="1"/>
          </p:cNvPicPr>
          <p:nvPr/>
        </p:nvPicPr>
        <p:blipFill>
          <a:blip r:embed="rId2" cstate="print"/>
          <a:srcRect/>
          <a:stretch>
            <a:fillRect/>
          </a:stretch>
        </p:blipFill>
        <p:spPr bwMode="auto">
          <a:xfrm rot="246000">
            <a:off x="5434761" y="1695362"/>
            <a:ext cx="3099014" cy="2087871"/>
          </a:xfrm>
          <a:prstGeom prst="rect">
            <a:avLst/>
          </a:prstGeom>
          <a:ln>
            <a:noFill/>
          </a:ln>
          <a:effectLst>
            <a:softEdge rad="112500"/>
          </a:effectLst>
        </p:spPr>
      </p:pic>
      <p:pic>
        <p:nvPicPr>
          <p:cNvPr id="56323" name="Picture 3" descr="G:\Prezentacija slike\dvorana bih - grcka.JPG"/>
          <p:cNvPicPr>
            <a:picLocks noChangeAspect="1" noChangeArrowheads="1"/>
          </p:cNvPicPr>
          <p:nvPr/>
        </p:nvPicPr>
        <p:blipFill>
          <a:blip r:embed="rId3" cstate="print"/>
          <a:srcRect/>
          <a:stretch>
            <a:fillRect/>
          </a:stretch>
        </p:blipFill>
        <p:spPr bwMode="auto">
          <a:xfrm rot="293943">
            <a:off x="4536911" y="3814493"/>
            <a:ext cx="4028430" cy="2723303"/>
          </a:xfrm>
          <a:prstGeom prst="rect">
            <a:avLst/>
          </a:prstGeom>
          <a:ln>
            <a:noFill/>
          </a:ln>
          <a:effectLst>
            <a:softEdge rad="112500"/>
          </a:effectLst>
        </p:spPr>
      </p:pic>
      <p:pic>
        <p:nvPicPr>
          <p:cNvPr id="30725" name="Picture 5" descr="F:\kosarka.jpg"/>
          <p:cNvPicPr>
            <a:picLocks noChangeAspect="1" noChangeArrowheads="1"/>
          </p:cNvPicPr>
          <p:nvPr/>
        </p:nvPicPr>
        <p:blipFill>
          <a:blip r:embed="rId4" cstate="print"/>
          <a:srcRect/>
          <a:stretch>
            <a:fillRect/>
          </a:stretch>
        </p:blipFill>
        <p:spPr bwMode="auto">
          <a:xfrm>
            <a:off x="978199" y="4404140"/>
            <a:ext cx="3078958" cy="230069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50825" y="1557338"/>
            <a:ext cx="3673475" cy="4467225"/>
          </a:xfrm>
          <a:prstGeom prst="rect">
            <a:avLst/>
          </a:prstGeom>
          <a:noFill/>
          <a:ln w="9525">
            <a:noFill/>
            <a:miter lim="800000"/>
            <a:headEnd/>
            <a:tailEnd/>
          </a:ln>
        </p:spPr>
        <p:txBody>
          <a:bodyPr lIns="0" tIns="0" rIns="0" bIns="0" anchor="ctr">
            <a:spAutoFit/>
          </a:bodyPr>
          <a:lstStyle/>
          <a:p>
            <a:pPr marL="342900" indent="-342900" eaLnBrk="1" hangingPunct="1"/>
            <a:r>
              <a:rPr lang="hr-HR" sz="1400"/>
              <a:t>1. KUD »Gradski folklorni ansambl» </a:t>
            </a:r>
            <a:endParaRPr lang="en-US" sz="1400"/>
          </a:p>
          <a:p>
            <a:pPr marL="342900" indent="-342900" eaLnBrk="1" hangingPunct="1"/>
            <a:r>
              <a:rPr lang="hr-HR" sz="1400"/>
              <a:t>2. «Gradski mješoviti hor» Maglaj,  </a:t>
            </a:r>
            <a:endParaRPr lang="en-US" sz="1400"/>
          </a:p>
          <a:p>
            <a:pPr marL="342900" indent="-342900" eaLnBrk="1" hangingPunct="1"/>
            <a:r>
              <a:rPr lang="hr-HR" sz="1400"/>
              <a:t>3. HKUD  «Gromovnik» Novi Šeher </a:t>
            </a:r>
            <a:endParaRPr lang="en-US" sz="1400"/>
          </a:p>
          <a:p>
            <a:pPr marL="342900" indent="-342900" eaLnBrk="1" hangingPunct="1"/>
            <a:r>
              <a:rPr lang="hr-HR" sz="1400"/>
              <a:t>4. Kulturno-umjetničko   društvo “Novi Šeher” </a:t>
            </a:r>
            <a:endParaRPr lang="en-US" sz="1400"/>
          </a:p>
          <a:p>
            <a:pPr marL="342900" indent="-342900" eaLnBrk="1" hangingPunct="1"/>
            <a:r>
              <a:rPr lang="hr-HR" sz="1400"/>
              <a:t>5. Udruženje žena “Cicmanka”, Novi </a:t>
            </a:r>
            <a:r>
              <a:rPr lang="en-US" sz="1400"/>
              <a:t> Šeher </a:t>
            </a:r>
          </a:p>
          <a:p>
            <a:pPr marL="342900" indent="-342900" eaLnBrk="1" hangingPunct="1"/>
            <a:r>
              <a:rPr lang="hr-HR" sz="1400"/>
              <a:t>6. Udruženje žena “Maglajka”</a:t>
            </a:r>
            <a:endParaRPr lang="en-US" sz="1400"/>
          </a:p>
          <a:p>
            <a:pPr marL="342900" indent="-342900" eaLnBrk="1" hangingPunct="1"/>
            <a:r>
              <a:rPr lang="hr-HR" sz="1400"/>
              <a:t>7. Udruženje gradjana ”Umero”, </a:t>
            </a:r>
            <a:r>
              <a:rPr lang="en-US" sz="1400"/>
              <a:t>  </a:t>
            </a:r>
          </a:p>
          <a:p>
            <a:pPr marL="342900" indent="-342900" eaLnBrk="1" hangingPunct="1"/>
            <a:r>
              <a:rPr lang="hr-HR" sz="1400"/>
              <a:t>8. Udruženje gradjana penzionera Maglaj</a:t>
            </a:r>
            <a:endParaRPr lang="en-US" sz="1400"/>
          </a:p>
          <a:p>
            <a:pPr marL="342900" indent="-342900" eaLnBrk="1" hangingPunct="1"/>
            <a:r>
              <a:rPr lang="hr-HR" sz="1400"/>
              <a:t>9. Udruženje građana ”Merhamet”, </a:t>
            </a:r>
            <a:endParaRPr lang="en-US" sz="1400"/>
          </a:p>
          <a:p>
            <a:pPr marL="342900" indent="-342900" eaLnBrk="1" hangingPunct="1"/>
            <a:r>
              <a:rPr lang="hr-HR" sz="1400"/>
              <a:t>10. Općinska organizacija ”Crveni krst”</a:t>
            </a:r>
            <a:endParaRPr lang="en-US" sz="1400"/>
          </a:p>
          <a:p>
            <a:pPr marL="342900" indent="-342900" eaLnBrk="1" hangingPunct="1"/>
            <a:r>
              <a:rPr lang="hr-HR" sz="1400"/>
              <a:t>11. Udruženje građana “Crveni polumjesec” </a:t>
            </a:r>
            <a:endParaRPr lang="en-US" sz="1400"/>
          </a:p>
          <a:p>
            <a:pPr marL="342900" indent="-342900" eaLnBrk="1" hangingPunct="1"/>
            <a:r>
              <a:rPr lang="hr-HR" sz="1400"/>
              <a:t>12. Centar za omladinski rad i neformalno obrazovanje “CORNO” </a:t>
            </a:r>
            <a:endParaRPr lang="en-US" sz="1400"/>
          </a:p>
          <a:p>
            <a:pPr marL="342900" indent="-342900" eaLnBrk="1" hangingPunct="1"/>
            <a:r>
              <a:rPr lang="hr-HR" sz="1400"/>
              <a:t>13. BalcanAkcija</a:t>
            </a:r>
            <a:endParaRPr lang="en-US" sz="1400"/>
          </a:p>
          <a:p>
            <a:pPr marL="342900" indent="-342900" eaLnBrk="1" hangingPunct="1"/>
            <a:r>
              <a:rPr lang="hr-HR" sz="1400"/>
              <a:t>14. UG Udruženje inovatora Maglaj</a:t>
            </a:r>
            <a:endParaRPr lang="en-US" sz="1400"/>
          </a:p>
          <a:p>
            <a:pPr marL="342900" indent="-342900" eaLnBrk="1" hangingPunct="1"/>
            <a:r>
              <a:rPr lang="hr-HR" sz="1400"/>
              <a:t>15. UG “Centar”, Maglaj</a:t>
            </a:r>
            <a:endParaRPr lang="en-US" sz="1400"/>
          </a:p>
          <a:p>
            <a:pPr marL="342900" indent="-342900" eaLnBrk="1" hangingPunct="1"/>
            <a:r>
              <a:rPr lang="hr-HR" sz="1400"/>
              <a:t>16. UG “Soko”, Maglaj</a:t>
            </a:r>
            <a:endParaRPr lang="en-US" sz="1400"/>
          </a:p>
          <a:p>
            <a:pPr marL="342900" indent="-342900" eaLnBrk="1" hangingPunct="1"/>
            <a:r>
              <a:rPr lang="hr-HR" sz="1400"/>
              <a:t>17. UG “Bistro” Maglaj</a:t>
            </a:r>
            <a:endParaRPr lang="en-US" sz="1400"/>
          </a:p>
          <a:p>
            <a:pPr marL="342900" indent="-342900" eaLnBrk="1" hangingPunct="1"/>
            <a:r>
              <a:rPr lang="hr-HR" sz="1400"/>
              <a:t>18.Udruženje planinara</a:t>
            </a:r>
            <a:endParaRPr lang="en-US" sz="1400"/>
          </a:p>
          <a:p>
            <a:pPr marL="342900" indent="-342900" eaLnBrk="1" hangingPunct="1"/>
            <a:r>
              <a:rPr lang="hr-HR" sz="1400"/>
              <a:t>19. UG “AirSoft club” Maglaj</a:t>
            </a:r>
            <a:endParaRPr lang="en-US" sz="1400"/>
          </a:p>
          <a:p>
            <a:pPr marL="342900" indent="-342900" eaLnBrk="1" hangingPunct="1"/>
            <a:r>
              <a:rPr lang="en-US" sz="1400"/>
              <a:t> </a:t>
            </a:r>
          </a:p>
        </p:txBody>
      </p:sp>
      <p:sp>
        <p:nvSpPr>
          <p:cNvPr id="36867" name="Rectangle 2"/>
          <p:cNvSpPr>
            <a:spLocks noChangeArrowheads="1"/>
          </p:cNvSpPr>
          <p:nvPr/>
        </p:nvSpPr>
        <p:spPr bwMode="auto">
          <a:xfrm>
            <a:off x="4427538" y="1557338"/>
            <a:ext cx="4248150" cy="4679950"/>
          </a:xfrm>
          <a:prstGeom prst="rect">
            <a:avLst/>
          </a:prstGeom>
          <a:noFill/>
          <a:ln w="9525">
            <a:noFill/>
            <a:miter lim="800000"/>
            <a:headEnd/>
            <a:tailEnd/>
          </a:ln>
        </p:spPr>
        <p:txBody>
          <a:bodyPr lIns="0" tIns="0" rIns="0" bIns="0" anchor="ctr">
            <a:spAutoFit/>
          </a:bodyPr>
          <a:lstStyle/>
          <a:p>
            <a:pPr marL="342900" indent="-342900" eaLnBrk="1" hangingPunct="1"/>
            <a:r>
              <a:rPr lang="hr-HR" sz="1400"/>
              <a:t>20. Fitnes klub</a:t>
            </a:r>
            <a:endParaRPr lang="hr-BA" sz="1400"/>
          </a:p>
          <a:p>
            <a:pPr marL="342900" indent="-342900" eaLnBrk="1" hangingPunct="1"/>
            <a:r>
              <a:rPr lang="hr-HR" sz="1400"/>
              <a:t>21. Udruženje Invalida rada </a:t>
            </a:r>
            <a:endParaRPr lang="hr-BA" sz="1400"/>
          </a:p>
          <a:p>
            <a:pPr marL="342900" indent="-342900" eaLnBrk="1" hangingPunct="1"/>
            <a:r>
              <a:rPr lang="hr-HR" sz="1400"/>
              <a:t>22. Udruženje mladih «Aktivista» </a:t>
            </a:r>
            <a:endParaRPr lang="hr-BA" sz="1400"/>
          </a:p>
          <a:p>
            <a:pPr marL="342900" indent="-342900" eaLnBrk="1" hangingPunct="1"/>
            <a:r>
              <a:rPr lang="hr-HR" sz="1400"/>
              <a:t>23. Udruženje „Antifašista i boraca NOR-a“ </a:t>
            </a:r>
            <a:endParaRPr lang="hr-BA" sz="1400"/>
          </a:p>
          <a:p>
            <a:pPr marL="342900" indent="-342900" eaLnBrk="1" hangingPunct="1"/>
            <a:r>
              <a:rPr lang="hr-HR" sz="1400"/>
              <a:t>24. Udruženje „Umjetnika i poštavalaca umjetnosti“ </a:t>
            </a:r>
            <a:endParaRPr lang="hr-BA" sz="1400"/>
          </a:p>
          <a:p>
            <a:pPr marL="342900" indent="-342900" eaLnBrk="1" hangingPunct="1"/>
            <a:r>
              <a:rPr lang="hr-HR" sz="1400"/>
              <a:t>25. Planinarsko-ekološko i sportsko rekreacijsko društvo „OAZA MIRA“ Galovac, </a:t>
            </a:r>
            <a:endParaRPr lang="hr-BA" sz="1400"/>
          </a:p>
          <a:p>
            <a:pPr marL="342900" indent="-342900" eaLnBrk="1" hangingPunct="1"/>
            <a:r>
              <a:rPr lang="hr-HR" sz="1400"/>
              <a:t>26. Asocijacija roditelja i nastavnika OŠ Novi Šeher </a:t>
            </a:r>
            <a:endParaRPr lang="hr-BA" sz="1400"/>
          </a:p>
          <a:p>
            <a:pPr marL="342900" indent="-342900" eaLnBrk="1" hangingPunct="1"/>
            <a:r>
              <a:rPr lang="hr-HR" sz="1400"/>
              <a:t>27.Udruženje samostalnih privrednika općine Maglaj</a:t>
            </a:r>
            <a:endParaRPr lang="hr-BA" sz="1400"/>
          </a:p>
          <a:p>
            <a:pPr marL="342900" indent="-342900" eaLnBrk="1" hangingPunct="1"/>
            <a:r>
              <a:rPr lang="hr-HR" sz="1400"/>
              <a:t>28. ZZ ''Milk-Maglajka'' Liješnica, Maglaj, </a:t>
            </a:r>
            <a:endParaRPr lang="hr-BA" sz="1400"/>
          </a:p>
          <a:p>
            <a:pPr marL="342900" indent="-342900" eaLnBrk="1" hangingPunct="1"/>
            <a:r>
              <a:rPr lang="hr-HR" sz="1400"/>
              <a:t>29. ZZ ''Magplas'' Bočinja-Bakotić, Maglaj </a:t>
            </a:r>
            <a:endParaRPr lang="hr-BA" sz="1400"/>
          </a:p>
          <a:p>
            <a:pPr marL="342900" indent="-342900" eaLnBrk="1" hangingPunct="1"/>
            <a:r>
              <a:rPr lang="hr-HR" sz="1400"/>
              <a:t>30. ZZ ''Agrar-Šeher'' Novi Šeher, Maglaj </a:t>
            </a:r>
            <a:endParaRPr lang="hr-BA" sz="1400"/>
          </a:p>
          <a:p>
            <a:pPr marL="342900" indent="-342900" eaLnBrk="1" hangingPunct="1"/>
            <a:r>
              <a:rPr lang="hr-HR" sz="1400"/>
              <a:t>32. UG ''Bistrica'' Ravna-Oruče </a:t>
            </a:r>
            <a:endParaRPr lang="hr-BA" sz="1400"/>
          </a:p>
          <a:p>
            <a:pPr marL="342900" indent="-342900" eaLnBrk="1" hangingPunct="1"/>
            <a:r>
              <a:rPr lang="hr-HR" sz="1400"/>
              <a:t>32.UG ''Jedinstvo'' Bočinja </a:t>
            </a:r>
            <a:endParaRPr lang="hr-BA" sz="1400"/>
          </a:p>
          <a:p>
            <a:pPr marL="342900" indent="-342900" eaLnBrk="1" hangingPunct="1"/>
            <a:r>
              <a:rPr lang="hr-HR" sz="1400"/>
              <a:t>33. UG ''Cow-how'' Čobe</a:t>
            </a:r>
            <a:endParaRPr lang="hr-BA" sz="1400"/>
          </a:p>
          <a:p>
            <a:pPr marL="342900" indent="-342900" eaLnBrk="1" hangingPunct="1"/>
            <a:r>
              <a:rPr lang="hr-HR" sz="1400"/>
              <a:t>34. UG''Poljoprivrednik'' Novi Šeher</a:t>
            </a:r>
            <a:endParaRPr lang="hr-BA" sz="1400"/>
          </a:p>
          <a:p>
            <a:pPr marL="342900" indent="-342900" eaLnBrk="1" hangingPunct="1"/>
            <a:r>
              <a:rPr lang="hr-HR" sz="1400"/>
              <a:t>35. UG''Pčelar'' Maglaj</a:t>
            </a:r>
            <a:endParaRPr lang="hr-BA" sz="1400"/>
          </a:p>
          <a:p>
            <a:pPr marL="342900" indent="-342900" eaLnBrk="1" hangingPunct="1"/>
            <a:r>
              <a:rPr lang="hr-HR" sz="1400"/>
              <a:t>36. UG''Melisa'' Bakotić – Ulišnjak</a:t>
            </a:r>
            <a:endParaRPr lang="hr-BA" sz="1400"/>
          </a:p>
          <a:p>
            <a:pPr marL="342900" indent="-342900" eaLnBrk="1" hangingPunct="1"/>
            <a:r>
              <a:rPr lang="hr-HR" sz="1400"/>
              <a:t>37. UG''Šampinjon'' D. Ulišnjak, Maglaj</a:t>
            </a:r>
            <a:endParaRPr lang="hr-BA" sz="1400"/>
          </a:p>
          <a:p>
            <a:pPr marL="342900" indent="-342900" eaLnBrk="1" hangingPunct="1"/>
            <a:r>
              <a:rPr lang="hr-HR" sz="1400"/>
              <a:t>38. Asocijacija udruženja poljoprivrednika ''Farmer'' Maglaj konkretno vezani za proizvodnju mlijeka</a:t>
            </a:r>
            <a:endParaRPr lang="hr-BA" sz="1400"/>
          </a:p>
          <a:p>
            <a:pPr marL="342900" indent="-342900" eaLnBrk="1" hangingPunct="1"/>
            <a:endParaRPr lang="en-US" sz="1400"/>
          </a:p>
        </p:txBody>
      </p:sp>
      <p:sp>
        <p:nvSpPr>
          <p:cNvPr id="36868" name="TextBox 4"/>
          <p:cNvSpPr txBox="1">
            <a:spLocks noChangeArrowheads="1"/>
          </p:cNvSpPr>
          <p:nvPr/>
        </p:nvSpPr>
        <p:spPr bwMode="auto">
          <a:xfrm>
            <a:off x="358775" y="404813"/>
            <a:ext cx="6408738" cy="584200"/>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CIVIL SOCIETY ORGANIZATIONS</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cstate="print"/>
          <a:srcRect/>
          <a:stretch>
            <a:fillRect/>
          </a:stretch>
        </p:blipFill>
        <p:spPr bwMode="auto">
          <a:xfrm>
            <a:off x="4824028" y="1592796"/>
            <a:ext cx="3786187" cy="4500562"/>
          </a:xfrm>
          <a:prstGeom prst="rect">
            <a:avLst/>
          </a:prstGeom>
          <a:ln>
            <a:noFill/>
          </a:ln>
          <a:effectLst>
            <a:softEdge rad="112500"/>
          </a:effectLst>
        </p:spPr>
      </p:pic>
      <p:pic>
        <p:nvPicPr>
          <p:cNvPr id="6148" name="Picture 3"/>
          <p:cNvPicPr>
            <a:picLocks noChangeAspect="1" noChangeArrowheads="1"/>
          </p:cNvPicPr>
          <p:nvPr/>
        </p:nvPicPr>
        <p:blipFill>
          <a:blip r:embed="rId3" cstate="print"/>
          <a:srcRect/>
          <a:stretch>
            <a:fillRect/>
          </a:stretch>
        </p:blipFill>
        <p:spPr bwMode="auto">
          <a:xfrm>
            <a:off x="539552" y="1628800"/>
            <a:ext cx="4214812" cy="4516437"/>
          </a:xfrm>
          <a:prstGeom prst="rect">
            <a:avLst/>
          </a:prstGeom>
          <a:ln>
            <a:noFill/>
          </a:ln>
          <a:effectLst>
            <a:softEdge rad="112500"/>
          </a:effectLst>
        </p:spPr>
      </p:pic>
      <p:sp>
        <p:nvSpPr>
          <p:cNvPr id="9220" name="TextBox 4"/>
          <p:cNvSpPr txBox="1">
            <a:spLocks noChangeArrowheads="1"/>
          </p:cNvSpPr>
          <p:nvPr/>
        </p:nvSpPr>
        <p:spPr bwMode="auto">
          <a:xfrm>
            <a:off x="647700" y="549275"/>
            <a:ext cx="6480175" cy="584200"/>
          </a:xfrm>
          <a:prstGeom prst="rect">
            <a:avLst/>
          </a:prstGeom>
          <a:noFill/>
          <a:ln w="9525">
            <a:noFill/>
            <a:miter lim="800000"/>
            <a:headEnd/>
            <a:tailEnd/>
          </a:ln>
        </p:spPr>
        <p:txBody>
          <a:bodyPr>
            <a:spAutoFit/>
          </a:bodyPr>
          <a:lstStyle/>
          <a:p>
            <a:pPr eaLnBrk="1" hangingPunct="1"/>
            <a:r>
              <a:rPr lang="en-GB" sz="3200" dirty="0" smtClean="0">
                <a:solidFill>
                  <a:srgbClr val="000099"/>
                </a:solidFill>
                <a:latin typeface="Franklin Gothic Demi" pitchFamily="34" charset="0"/>
              </a:rPr>
              <a:t>Old &amp; New Town</a:t>
            </a:r>
            <a:endParaRPr lang="bs-Latn-BA" sz="3200"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1" name="Picture 5" descr="G:\Prezentacija slike\stari grad 2.jpg"/>
          <p:cNvPicPr>
            <a:picLocks noChangeAspect="1" noChangeArrowheads="1"/>
          </p:cNvPicPr>
          <p:nvPr/>
        </p:nvPicPr>
        <p:blipFill>
          <a:blip r:embed="rId2" cstate="print"/>
          <a:srcRect/>
          <a:stretch>
            <a:fillRect/>
          </a:stretch>
        </p:blipFill>
        <p:spPr bwMode="auto">
          <a:xfrm>
            <a:off x="405186" y="2361401"/>
            <a:ext cx="5015509" cy="2382027"/>
          </a:xfrm>
          <a:prstGeom prst="rect">
            <a:avLst/>
          </a:prstGeom>
          <a:ln>
            <a:noFill/>
          </a:ln>
          <a:effectLst>
            <a:softEdge rad="112500"/>
          </a:effectLst>
        </p:spPr>
      </p:pic>
      <p:sp>
        <p:nvSpPr>
          <p:cNvPr id="37891" name="Text Placeholder 3"/>
          <p:cNvSpPr>
            <a:spLocks/>
          </p:cNvSpPr>
          <p:nvPr/>
        </p:nvSpPr>
        <p:spPr bwMode="auto">
          <a:xfrm>
            <a:off x="395288" y="1196975"/>
            <a:ext cx="7991475" cy="1295400"/>
          </a:xfrm>
          <a:prstGeom prst="rect">
            <a:avLst/>
          </a:prstGeom>
          <a:noFill/>
          <a:ln w="9525">
            <a:noFill/>
            <a:miter lim="800000"/>
            <a:headEnd/>
            <a:tailEnd/>
          </a:ln>
        </p:spPr>
        <p:txBody>
          <a:bodyPr lIns="18288" rIns="18288"/>
          <a:lstStyle/>
          <a:p>
            <a:pPr>
              <a:lnSpc>
                <a:spcPct val="150000"/>
              </a:lnSpc>
              <a:spcBef>
                <a:spcPct val="20000"/>
              </a:spcBef>
              <a:buClr>
                <a:srgbClr val="0BD0D9"/>
              </a:buClr>
              <a:buSzPct val="95000"/>
            </a:pPr>
            <a:r>
              <a:rPr lang="bs-Latn-BA" sz="2200">
                <a:cs typeface="Times New Roman" pitchFamily="18" charset="0"/>
              </a:rPr>
              <a:t>Gradina - tvrđava nastala u 13. vijeku, kasnije dograđena u vrijeme turske vladavine.</a:t>
            </a:r>
          </a:p>
          <a:p>
            <a:pPr>
              <a:lnSpc>
                <a:spcPct val="150000"/>
              </a:lnSpc>
              <a:spcBef>
                <a:spcPct val="20000"/>
              </a:spcBef>
              <a:buClr>
                <a:srgbClr val="0BD0D9"/>
              </a:buClr>
              <a:buSzPct val="95000"/>
              <a:buFont typeface="Wingdings 2" pitchFamily="18" charset="2"/>
              <a:buNone/>
            </a:pPr>
            <a:endParaRPr lang="bs-Latn-BA" sz="2400">
              <a:latin typeface="Times New Roman" pitchFamily="18" charset="0"/>
              <a:cs typeface="Times New Roman" pitchFamily="18" charset="0"/>
            </a:endParaRPr>
          </a:p>
          <a:p>
            <a:pPr>
              <a:lnSpc>
                <a:spcPct val="150000"/>
              </a:lnSpc>
              <a:spcBef>
                <a:spcPct val="20000"/>
              </a:spcBef>
              <a:buClr>
                <a:srgbClr val="0BD0D9"/>
              </a:buClr>
              <a:buSzPct val="95000"/>
              <a:buFont typeface="Courier New" pitchFamily="49" charset="0"/>
              <a:buChar char="o"/>
            </a:pPr>
            <a:endParaRPr lang="en-US" sz="2400">
              <a:latin typeface="Times New Roman" pitchFamily="18" charset="0"/>
              <a:cs typeface="Times New Roman" pitchFamily="18" charset="0"/>
            </a:endParaRPr>
          </a:p>
        </p:txBody>
      </p:sp>
      <p:pic>
        <p:nvPicPr>
          <p:cNvPr id="37892" name="Picture 10" descr="180755_203177819692654_155699441107159_844098_5404662_n"/>
          <p:cNvPicPr>
            <a:picLocks noChangeAspect="1" noChangeArrowheads="1"/>
          </p:cNvPicPr>
          <p:nvPr/>
        </p:nvPicPr>
        <p:blipFill>
          <a:blip r:embed="rId3"/>
          <a:srcRect/>
          <a:stretch>
            <a:fillRect/>
          </a:stretch>
        </p:blipFill>
        <p:spPr bwMode="auto">
          <a:xfrm>
            <a:off x="5940425" y="2349500"/>
            <a:ext cx="2682875" cy="4032250"/>
          </a:xfrm>
          <a:prstGeom prst="rect">
            <a:avLst/>
          </a:prstGeom>
          <a:noFill/>
          <a:ln w="9525">
            <a:noFill/>
            <a:miter lim="800000"/>
            <a:headEnd/>
            <a:tailEnd/>
          </a:ln>
        </p:spPr>
      </p:pic>
      <p:sp>
        <p:nvSpPr>
          <p:cNvPr id="37893" name="AutoShape 14" descr="Z"/>
          <p:cNvSpPr>
            <a:spLocks noChangeAspect="1" noChangeArrowheads="1"/>
          </p:cNvSpPr>
          <p:nvPr/>
        </p:nvSpPr>
        <p:spPr bwMode="auto">
          <a:xfrm>
            <a:off x="5867400" y="4005263"/>
            <a:ext cx="2419350" cy="1571625"/>
          </a:xfrm>
          <a:prstGeom prst="rect">
            <a:avLst/>
          </a:prstGeom>
          <a:noFill/>
          <a:ln w="9525">
            <a:noFill/>
            <a:miter lim="800000"/>
            <a:headEnd/>
            <a:tailEnd/>
          </a:ln>
        </p:spPr>
        <p:txBody>
          <a:bodyPr/>
          <a:lstStyle/>
          <a:p>
            <a:pPr eaLnBrk="1" hangingPunct="1"/>
            <a:endParaRPr lang="bs-Latn-BA"/>
          </a:p>
        </p:txBody>
      </p:sp>
      <p:pic>
        <p:nvPicPr>
          <p:cNvPr id="37894" name="Picture 19" descr="noc u maglaju"/>
          <p:cNvPicPr>
            <a:picLocks noChangeAspect="1" noChangeArrowheads="1"/>
          </p:cNvPicPr>
          <p:nvPr/>
        </p:nvPicPr>
        <p:blipFill>
          <a:blip r:embed="rId4"/>
          <a:srcRect/>
          <a:stretch>
            <a:fillRect/>
          </a:stretch>
        </p:blipFill>
        <p:spPr bwMode="auto">
          <a:xfrm>
            <a:off x="2339975" y="4724400"/>
            <a:ext cx="3384550" cy="1665288"/>
          </a:xfrm>
          <a:prstGeom prst="rect">
            <a:avLst/>
          </a:prstGeom>
          <a:noFill/>
          <a:ln w="9525" algn="in">
            <a:noFill/>
            <a:miter lim="800000"/>
            <a:headEnd/>
            <a:tailEnd/>
          </a:ln>
        </p:spPr>
      </p:pic>
      <p:sp>
        <p:nvSpPr>
          <p:cNvPr id="37895" name="TextBox 7"/>
          <p:cNvSpPr txBox="1">
            <a:spLocks noChangeArrowheads="1"/>
          </p:cNvSpPr>
          <p:nvPr/>
        </p:nvSpPr>
        <p:spPr bwMode="auto">
          <a:xfrm>
            <a:off x="576263" y="476250"/>
            <a:ext cx="6011862" cy="585788"/>
          </a:xfrm>
          <a:prstGeom prst="rect">
            <a:avLst/>
          </a:prstGeom>
          <a:noFill/>
          <a:ln w="9525">
            <a:noFill/>
            <a:miter lim="800000"/>
            <a:headEnd/>
            <a:tailEnd/>
          </a:ln>
        </p:spPr>
        <p:txBody>
          <a:bodyPr>
            <a:spAutoFit/>
          </a:bodyPr>
          <a:lstStyle/>
          <a:p>
            <a:pPr eaLnBrk="1" hangingPunct="1"/>
            <a:r>
              <a:rPr lang="de-CH" sz="3200" b="1" dirty="0" smtClean="0">
                <a:solidFill>
                  <a:srgbClr val="000099"/>
                </a:solidFill>
                <a:latin typeface="Franklin Gothic Demi" pitchFamily="34" charset="0"/>
              </a:rPr>
              <a:t>LANDMARKS</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ext Box 7"/>
          <p:cNvSpPr txBox="1">
            <a:spLocks noChangeArrowheads="1"/>
          </p:cNvSpPr>
          <p:nvPr/>
        </p:nvSpPr>
        <p:spPr bwMode="auto">
          <a:xfrm>
            <a:off x="719138" y="3429000"/>
            <a:ext cx="3060700" cy="431800"/>
          </a:xfrm>
          <a:prstGeom prst="rect">
            <a:avLst/>
          </a:prstGeom>
          <a:noFill/>
          <a:ln w="9525" algn="in">
            <a:noFill/>
            <a:miter lim="800000"/>
            <a:headEnd/>
            <a:tailEnd/>
          </a:ln>
        </p:spPr>
        <p:txBody>
          <a:bodyPr lIns="36576" tIns="36576" rIns="36576" bIns="36576"/>
          <a:lstStyle/>
          <a:p>
            <a:pPr algn="just" eaLnBrk="1" hangingPunct="1"/>
            <a:r>
              <a:rPr lang="en-GB" sz="1800" dirty="0" smtClean="0">
                <a:solidFill>
                  <a:srgbClr val="000099"/>
                </a:solidFill>
              </a:rPr>
              <a:t>Sanctuary</a:t>
            </a:r>
            <a:r>
              <a:rPr lang="bs-Latn-BA" sz="1800" dirty="0" smtClean="0">
                <a:solidFill>
                  <a:srgbClr val="000099"/>
                </a:solidFill>
              </a:rPr>
              <a:t> Leopold Mandić</a:t>
            </a:r>
            <a:endParaRPr lang="bs-Latn-BA" sz="1800" dirty="0">
              <a:solidFill>
                <a:srgbClr val="000099"/>
              </a:solidFill>
            </a:endParaRPr>
          </a:p>
        </p:txBody>
      </p:sp>
      <p:pic>
        <p:nvPicPr>
          <p:cNvPr id="38915" name="Picture 8" descr="69"/>
          <p:cNvPicPr>
            <a:picLocks noChangeAspect="1" noChangeArrowheads="1"/>
          </p:cNvPicPr>
          <p:nvPr/>
        </p:nvPicPr>
        <p:blipFill>
          <a:blip r:embed="rId2"/>
          <a:srcRect/>
          <a:stretch>
            <a:fillRect/>
          </a:stretch>
        </p:blipFill>
        <p:spPr bwMode="auto">
          <a:xfrm>
            <a:off x="4967288" y="3624263"/>
            <a:ext cx="3276600" cy="2414587"/>
          </a:xfrm>
          <a:prstGeom prst="rect">
            <a:avLst/>
          </a:prstGeom>
          <a:noFill/>
          <a:ln w="28575" algn="in">
            <a:solidFill>
              <a:srgbClr val="808080"/>
            </a:solidFill>
            <a:miter lim="800000"/>
            <a:headEnd/>
            <a:tailEnd/>
          </a:ln>
        </p:spPr>
      </p:pic>
      <p:sp>
        <p:nvSpPr>
          <p:cNvPr id="38916" name="Text Box 9"/>
          <p:cNvSpPr txBox="1">
            <a:spLocks noChangeArrowheads="1"/>
          </p:cNvSpPr>
          <p:nvPr/>
        </p:nvSpPr>
        <p:spPr bwMode="auto">
          <a:xfrm>
            <a:off x="4751388" y="6129338"/>
            <a:ext cx="4032250" cy="539750"/>
          </a:xfrm>
          <a:prstGeom prst="rect">
            <a:avLst/>
          </a:prstGeom>
          <a:noFill/>
          <a:ln w="9525" algn="in">
            <a:noFill/>
            <a:miter lim="800000"/>
            <a:headEnd/>
            <a:tailEnd/>
          </a:ln>
        </p:spPr>
        <p:txBody>
          <a:bodyPr lIns="36576" tIns="36576" rIns="36576" bIns="36576"/>
          <a:lstStyle/>
          <a:p>
            <a:pPr algn="just" eaLnBrk="1" hangingPunct="1"/>
            <a:r>
              <a:rPr lang="en-GB" sz="1800" dirty="0" smtClean="0">
                <a:solidFill>
                  <a:srgbClr val="000099"/>
                </a:solidFill>
              </a:rPr>
              <a:t>Orthodox Church </a:t>
            </a:r>
            <a:r>
              <a:rPr lang="bs-Latn-BA" sz="1800" dirty="0" smtClean="0">
                <a:solidFill>
                  <a:srgbClr val="000099"/>
                </a:solidFill>
              </a:rPr>
              <a:t>S</a:t>
            </a:r>
            <a:r>
              <a:rPr lang="en-GB" sz="1800" dirty="0" smtClean="0">
                <a:solidFill>
                  <a:srgbClr val="000099"/>
                </a:solidFill>
              </a:rPr>
              <a:t>t.</a:t>
            </a:r>
            <a:r>
              <a:rPr lang="bs-Latn-BA" sz="1800" dirty="0" smtClean="0">
                <a:solidFill>
                  <a:srgbClr val="000099"/>
                </a:solidFill>
              </a:rPr>
              <a:t> </a:t>
            </a:r>
            <a:r>
              <a:rPr lang="bs-Latn-BA" sz="1800" dirty="0">
                <a:solidFill>
                  <a:srgbClr val="000099"/>
                </a:solidFill>
              </a:rPr>
              <a:t>Ilije Proroka </a:t>
            </a:r>
            <a:endParaRPr lang="bs-Latn-BA" sz="1800" dirty="0"/>
          </a:p>
        </p:txBody>
      </p:sp>
      <p:pic>
        <p:nvPicPr>
          <p:cNvPr id="38917" name="Picture 10" descr="maglaj_zove2"/>
          <p:cNvPicPr>
            <a:picLocks noChangeAspect="1" noChangeArrowheads="1"/>
          </p:cNvPicPr>
          <p:nvPr/>
        </p:nvPicPr>
        <p:blipFill>
          <a:blip r:embed="rId3"/>
          <a:srcRect/>
          <a:stretch>
            <a:fillRect/>
          </a:stretch>
        </p:blipFill>
        <p:spPr bwMode="auto">
          <a:xfrm>
            <a:off x="395288" y="944563"/>
            <a:ext cx="3600450" cy="2527300"/>
          </a:xfrm>
          <a:prstGeom prst="rect">
            <a:avLst/>
          </a:prstGeom>
          <a:noFill/>
          <a:ln w="9525">
            <a:noFill/>
            <a:miter lim="800000"/>
            <a:headEnd/>
            <a:tailEnd/>
          </a:ln>
        </p:spPr>
      </p:pic>
      <p:pic>
        <p:nvPicPr>
          <p:cNvPr id="38918" name="Picture 11" descr="3831779698_e316fca28c"/>
          <p:cNvPicPr>
            <a:picLocks noChangeAspect="1" noChangeArrowheads="1"/>
          </p:cNvPicPr>
          <p:nvPr/>
        </p:nvPicPr>
        <p:blipFill>
          <a:blip r:embed="rId4"/>
          <a:srcRect/>
          <a:stretch>
            <a:fillRect/>
          </a:stretch>
        </p:blipFill>
        <p:spPr bwMode="auto">
          <a:xfrm>
            <a:off x="4248150" y="476250"/>
            <a:ext cx="3600450" cy="2571750"/>
          </a:xfrm>
          <a:prstGeom prst="rect">
            <a:avLst/>
          </a:prstGeom>
          <a:noFill/>
          <a:ln w="9525">
            <a:noFill/>
            <a:miter lim="800000"/>
            <a:headEnd/>
            <a:tailEnd/>
          </a:ln>
        </p:spPr>
      </p:pic>
      <p:pic>
        <p:nvPicPr>
          <p:cNvPr id="38919" name="Picture 12" descr="KURSUMLIJA"/>
          <p:cNvPicPr>
            <a:picLocks noChangeAspect="1" noChangeArrowheads="1"/>
          </p:cNvPicPr>
          <p:nvPr/>
        </p:nvPicPr>
        <p:blipFill>
          <a:blip r:embed="rId5"/>
          <a:srcRect/>
          <a:stretch>
            <a:fillRect/>
          </a:stretch>
        </p:blipFill>
        <p:spPr bwMode="auto">
          <a:xfrm>
            <a:off x="503238" y="3841750"/>
            <a:ext cx="3421062" cy="2317750"/>
          </a:xfrm>
          <a:prstGeom prst="rect">
            <a:avLst/>
          </a:prstGeom>
          <a:noFill/>
          <a:ln w="9525">
            <a:noFill/>
            <a:miter lim="800000"/>
            <a:headEnd/>
            <a:tailEnd/>
          </a:ln>
        </p:spPr>
      </p:pic>
      <p:sp>
        <p:nvSpPr>
          <p:cNvPr id="38920" name="Text Box 13"/>
          <p:cNvSpPr txBox="1">
            <a:spLocks noChangeArrowheads="1"/>
          </p:cNvSpPr>
          <p:nvPr/>
        </p:nvSpPr>
        <p:spPr bwMode="auto">
          <a:xfrm>
            <a:off x="4319588" y="3176588"/>
            <a:ext cx="3384550" cy="431800"/>
          </a:xfrm>
          <a:prstGeom prst="rect">
            <a:avLst/>
          </a:prstGeom>
          <a:noFill/>
          <a:ln w="9525" algn="in">
            <a:noFill/>
            <a:miter lim="800000"/>
            <a:headEnd/>
            <a:tailEnd/>
          </a:ln>
        </p:spPr>
        <p:txBody>
          <a:bodyPr lIns="36576" tIns="36576" rIns="36576" bIns="36576"/>
          <a:lstStyle/>
          <a:p>
            <a:pPr algn="just" eaLnBrk="1" hangingPunct="1"/>
            <a:r>
              <a:rPr lang="bs-Latn-BA" sz="1800" dirty="0">
                <a:solidFill>
                  <a:srgbClr val="000099"/>
                </a:solidFill>
              </a:rPr>
              <a:t>“Vali Recep Yazicioglu“ </a:t>
            </a:r>
            <a:r>
              <a:rPr lang="en-GB" sz="1800" dirty="0" smtClean="0">
                <a:solidFill>
                  <a:srgbClr val="000099"/>
                </a:solidFill>
              </a:rPr>
              <a:t>Mosque</a:t>
            </a:r>
            <a:endParaRPr lang="bs-Latn-BA" sz="1800" dirty="0">
              <a:solidFill>
                <a:srgbClr val="000099"/>
              </a:solidFill>
            </a:endParaRPr>
          </a:p>
        </p:txBody>
      </p:sp>
      <p:sp>
        <p:nvSpPr>
          <p:cNvPr id="38921" name="Text Box 14"/>
          <p:cNvSpPr txBox="1">
            <a:spLocks noChangeArrowheads="1"/>
          </p:cNvSpPr>
          <p:nvPr/>
        </p:nvSpPr>
        <p:spPr bwMode="auto">
          <a:xfrm>
            <a:off x="611188" y="6165850"/>
            <a:ext cx="3708400" cy="431800"/>
          </a:xfrm>
          <a:prstGeom prst="rect">
            <a:avLst/>
          </a:prstGeom>
          <a:noFill/>
          <a:ln w="9525" algn="in">
            <a:noFill/>
            <a:miter lim="800000"/>
            <a:headEnd/>
            <a:tailEnd/>
          </a:ln>
        </p:spPr>
        <p:txBody>
          <a:bodyPr lIns="36576" tIns="36576" rIns="36576" bIns="36576"/>
          <a:lstStyle/>
          <a:p>
            <a:pPr algn="just" eaLnBrk="1" hangingPunct="1"/>
            <a:r>
              <a:rPr lang="bs-Latn-BA" sz="1800" dirty="0">
                <a:solidFill>
                  <a:srgbClr val="000099"/>
                </a:solidFill>
              </a:rPr>
              <a:t>Jusuf-pašina “Kuršumlija” </a:t>
            </a:r>
            <a:r>
              <a:rPr lang="en-GB" sz="1800" dirty="0" smtClean="0">
                <a:solidFill>
                  <a:srgbClr val="000099"/>
                </a:solidFill>
              </a:rPr>
              <a:t>Mosque</a:t>
            </a:r>
            <a:endParaRPr lang="bs-Latn-BA" sz="1800" dirty="0">
              <a:solidFill>
                <a:srgbClr val="000099"/>
              </a:solidFill>
            </a:endParaRPr>
          </a:p>
        </p:txBody>
      </p:sp>
      <p:sp>
        <p:nvSpPr>
          <p:cNvPr id="38922" name="Rectangle 15"/>
          <p:cNvSpPr>
            <a:spLocks noChangeArrowheads="1"/>
          </p:cNvSpPr>
          <p:nvPr/>
        </p:nvSpPr>
        <p:spPr bwMode="auto">
          <a:xfrm>
            <a:off x="395288" y="225425"/>
            <a:ext cx="3455987" cy="612775"/>
          </a:xfrm>
          <a:prstGeom prst="rect">
            <a:avLst/>
          </a:prstGeom>
          <a:noFill/>
          <a:ln w="9525">
            <a:noFill/>
            <a:miter lim="800000"/>
            <a:headEnd/>
            <a:tailEnd/>
          </a:ln>
        </p:spPr>
        <p:txBody>
          <a:bodyPr anchor="b"/>
          <a:lstStyle/>
          <a:p>
            <a:pPr eaLnBrk="1" hangingPunct="1"/>
            <a:r>
              <a:rPr lang="de-CH" sz="2800" b="1" dirty="0" smtClean="0">
                <a:solidFill>
                  <a:srgbClr val="000099"/>
                </a:solidFill>
                <a:latin typeface="Franklin Gothic Demi" pitchFamily="34" charset="0"/>
              </a:rPr>
              <a:t>RELIGION</a:t>
            </a:r>
            <a:endParaRPr lang="bs-Latn-BA" sz="28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G:\Prezentacija slike\kursumlija.jpg"/>
          <p:cNvPicPr>
            <a:picLocks noChangeAspect="1" noChangeArrowheads="1"/>
          </p:cNvPicPr>
          <p:nvPr/>
        </p:nvPicPr>
        <p:blipFill>
          <a:blip r:embed="rId2"/>
          <a:srcRect/>
          <a:stretch>
            <a:fillRect/>
          </a:stretch>
        </p:blipFill>
        <p:spPr bwMode="auto">
          <a:xfrm rot="377531">
            <a:off x="5383213" y="3968750"/>
            <a:ext cx="3276600" cy="2463800"/>
          </a:xfrm>
          <a:prstGeom prst="rect">
            <a:avLst/>
          </a:prstGeom>
          <a:noFill/>
          <a:ln w="9525">
            <a:noFill/>
            <a:miter lim="800000"/>
            <a:headEnd/>
            <a:tailEnd/>
          </a:ln>
        </p:spPr>
      </p:pic>
      <p:sp>
        <p:nvSpPr>
          <p:cNvPr id="39939" name="Text Box 5"/>
          <p:cNvSpPr txBox="1">
            <a:spLocks noChangeArrowheads="1"/>
          </p:cNvSpPr>
          <p:nvPr/>
        </p:nvSpPr>
        <p:spPr bwMode="auto">
          <a:xfrm>
            <a:off x="287338" y="1089025"/>
            <a:ext cx="8532812" cy="1979613"/>
          </a:xfrm>
          <a:prstGeom prst="rect">
            <a:avLst/>
          </a:prstGeom>
          <a:noFill/>
          <a:ln w="9525" algn="in">
            <a:noFill/>
            <a:miter lim="800000"/>
            <a:headEnd/>
            <a:tailEnd/>
          </a:ln>
        </p:spPr>
        <p:txBody>
          <a:bodyPr/>
          <a:lstStyle/>
          <a:p>
            <a:pPr algn="just" eaLnBrk="1" hangingPunct="1"/>
            <a:r>
              <a:rPr lang="en-GB" sz="2000" dirty="0" smtClean="0">
                <a:solidFill>
                  <a:srgbClr val="111111"/>
                </a:solidFill>
              </a:rPr>
              <a:t>Counts as on of the most beautiful monuments of the Ottoman period in </a:t>
            </a:r>
            <a:r>
              <a:rPr lang="en-GB" sz="2000" dirty="0" err="1" smtClean="0">
                <a:solidFill>
                  <a:srgbClr val="111111"/>
                </a:solidFill>
              </a:rPr>
              <a:t>BiH</a:t>
            </a:r>
            <a:r>
              <a:rPr lang="en-GB" sz="2000" dirty="0" smtClean="0">
                <a:solidFill>
                  <a:srgbClr val="111111"/>
                </a:solidFill>
              </a:rPr>
              <a:t>. Raised by</a:t>
            </a:r>
            <a:r>
              <a:rPr lang="bs-Latn-BA" sz="2000" dirty="0" smtClean="0">
                <a:solidFill>
                  <a:srgbClr val="111111"/>
                </a:solidFill>
              </a:rPr>
              <a:t> </a:t>
            </a:r>
            <a:r>
              <a:rPr lang="bs-Latn-BA" sz="2000" dirty="0">
                <a:solidFill>
                  <a:srgbClr val="111111"/>
                </a:solidFill>
              </a:rPr>
              <a:t>je Jusuf-paša Budimlija </a:t>
            </a:r>
            <a:r>
              <a:rPr lang="en-GB" sz="2000" dirty="0" smtClean="0">
                <a:solidFill>
                  <a:srgbClr val="111111"/>
                </a:solidFill>
              </a:rPr>
              <a:t>in </a:t>
            </a:r>
            <a:r>
              <a:rPr lang="bs-Latn-BA" sz="2000" dirty="0" smtClean="0">
                <a:solidFill>
                  <a:srgbClr val="111111"/>
                </a:solidFill>
              </a:rPr>
              <a:t>1560</a:t>
            </a:r>
            <a:r>
              <a:rPr lang="en-GB" sz="2000" dirty="0" smtClean="0">
                <a:solidFill>
                  <a:srgbClr val="111111"/>
                </a:solidFill>
              </a:rPr>
              <a:t> the mosque gets its name from the Turkish word </a:t>
            </a:r>
            <a:r>
              <a:rPr lang="en-GB" sz="2000" dirty="0" err="1" smtClean="0">
                <a:solidFill>
                  <a:srgbClr val="111111"/>
                </a:solidFill>
              </a:rPr>
              <a:t>kuršum</a:t>
            </a:r>
            <a:r>
              <a:rPr lang="en-GB" sz="2000" dirty="0" smtClean="0">
                <a:solidFill>
                  <a:srgbClr val="111111"/>
                </a:solidFill>
              </a:rPr>
              <a:t> which means lead. </a:t>
            </a:r>
            <a:endParaRPr lang="bs-Latn-BA" sz="2000" dirty="0">
              <a:solidFill>
                <a:srgbClr val="111111"/>
              </a:solidFill>
            </a:endParaRPr>
          </a:p>
        </p:txBody>
      </p:sp>
      <p:sp>
        <p:nvSpPr>
          <p:cNvPr id="39940" name="TextBox 7"/>
          <p:cNvSpPr txBox="1">
            <a:spLocks noChangeArrowheads="1"/>
          </p:cNvSpPr>
          <p:nvPr/>
        </p:nvSpPr>
        <p:spPr bwMode="auto">
          <a:xfrm>
            <a:off x="323850" y="368300"/>
            <a:ext cx="7092950" cy="523875"/>
          </a:xfrm>
          <a:prstGeom prst="rect">
            <a:avLst/>
          </a:prstGeom>
          <a:noFill/>
          <a:ln w="9525">
            <a:noFill/>
            <a:miter lim="800000"/>
            <a:headEnd/>
            <a:tailEnd/>
          </a:ln>
        </p:spPr>
        <p:txBody>
          <a:bodyPr>
            <a:spAutoFit/>
          </a:bodyPr>
          <a:lstStyle/>
          <a:p>
            <a:pPr eaLnBrk="1" hangingPunct="1"/>
            <a:r>
              <a:rPr lang="bs-Latn-BA" sz="2800" b="1" dirty="0">
                <a:solidFill>
                  <a:srgbClr val="000099"/>
                </a:solidFill>
                <a:latin typeface="Franklin Gothic Demi" pitchFamily="34" charset="0"/>
              </a:rPr>
              <a:t>Jusuf-pašina “”Kuršumlija” </a:t>
            </a:r>
            <a:r>
              <a:rPr lang="en-GB" sz="2800" b="1" dirty="0" smtClean="0">
                <a:solidFill>
                  <a:srgbClr val="000099"/>
                </a:solidFill>
                <a:latin typeface="Franklin Gothic Demi" pitchFamily="34" charset="0"/>
              </a:rPr>
              <a:t>Mosque</a:t>
            </a:r>
            <a:endParaRPr lang="bs-Latn-BA" sz="2800" b="1" dirty="0">
              <a:solidFill>
                <a:srgbClr val="000099"/>
              </a:solidFill>
              <a:latin typeface="Franklin Gothic Demi" pitchFamily="34" charset="0"/>
            </a:endParaRPr>
          </a:p>
        </p:txBody>
      </p:sp>
      <p:pic>
        <p:nvPicPr>
          <p:cNvPr id="39941" name="Picture 1"/>
          <p:cNvPicPr>
            <a:picLocks noChangeAspect="1"/>
          </p:cNvPicPr>
          <p:nvPr/>
        </p:nvPicPr>
        <p:blipFill>
          <a:blip r:embed="rId3"/>
          <a:srcRect/>
          <a:stretch>
            <a:fillRect/>
          </a:stretch>
        </p:blipFill>
        <p:spPr bwMode="auto">
          <a:xfrm>
            <a:off x="539750" y="3176588"/>
            <a:ext cx="3090863" cy="3184525"/>
          </a:xfrm>
          <a:prstGeom prst="rect">
            <a:avLst/>
          </a:prstGeom>
          <a:noFill/>
          <a:ln w="9525">
            <a:noFill/>
            <a:miter lim="800000"/>
            <a:headEnd/>
            <a:tailEnd/>
          </a:ln>
        </p:spPr>
      </p:pic>
      <p:pic>
        <p:nvPicPr>
          <p:cNvPr id="39942" name="Picture 12" descr="ANd9GcQz7FwG7FQx5gnDRdVUGHiQByjtoV3zxSAdydoMoTxlAueEe6Nfvg"/>
          <p:cNvPicPr>
            <a:picLocks noChangeAspect="1" noChangeArrowheads="1"/>
          </p:cNvPicPr>
          <p:nvPr/>
        </p:nvPicPr>
        <p:blipFill>
          <a:blip r:embed="rId4"/>
          <a:srcRect/>
          <a:stretch>
            <a:fillRect/>
          </a:stretch>
        </p:blipFill>
        <p:spPr bwMode="auto">
          <a:xfrm>
            <a:off x="3311525" y="2889250"/>
            <a:ext cx="2592388" cy="181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Text Placeholder 3"/>
          <p:cNvSpPr>
            <a:spLocks noGrp="1"/>
          </p:cNvSpPr>
          <p:nvPr>
            <p:ph type="body" idx="2"/>
          </p:nvPr>
        </p:nvSpPr>
        <p:spPr>
          <a:xfrm>
            <a:off x="519057" y="1274733"/>
            <a:ext cx="5019690" cy="1670050"/>
          </a:xfrm>
        </p:spPr>
        <p:txBody>
          <a:bodyPr/>
          <a:lstStyle/>
          <a:p>
            <a:pPr>
              <a:buFont typeface="Courier New" pitchFamily="49" charset="0"/>
              <a:buNone/>
            </a:pPr>
            <a:r>
              <a:rPr lang="en-US" sz="2200" dirty="0" smtClean="0">
                <a:latin typeface="Tahoma" pitchFamily="34" charset="0"/>
              </a:rPr>
              <a:t>1875– </a:t>
            </a:r>
            <a:r>
              <a:rPr lang="en-US" sz="2200" dirty="0" err="1" smtClean="0">
                <a:latin typeface="Tahoma" pitchFamily="34" charset="0"/>
              </a:rPr>
              <a:t>Uzeirbegov</a:t>
            </a:r>
            <a:r>
              <a:rPr lang="en-US" sz="2200" dirty="0" smtClean="0">
                <a:latin typeface="Tahoma" pitchFamily="34" charset="0"/>
              </a:rPr>
              <a:t> </a:t>
            </a:r>
            <a:r>
              <a:rPr lang="en-US" sz="2200" dirty="0" smtClean="0">
                <a:latin typeface="Tahoma" pitchFamily="34" charset="0"/>
              </a:rPr>
              <a:t>lodge was built by a </a:t>
            </a:r>
            <a:r>
              <a:rPr lang="en-US" sz="2200" dirty="0" err="1" smtClean="0">
                <a:latin typeface="Tahoma" pitchFamily="34" charset="0"/>
              </a:rPr>
              <a:t>descandant</a:t>
            </a:r>
            <a:r>
              <a:rPr lang="en-US" sz="2200" dirty="0" smtClean="0">
                <a:latin typeface="Tahoma" pitchFamily="34" charset="0"/>
              </a:rPr>
              <a:t> of </a:t>
            </a:r>
            <a:r>
              <a:rPr lang="en-US" sz="2200" dirty="0" err="1" smtClean="0">
                <a:latin typeface="Tahoma" pitchFamily="34" charset="0"/>
              </a:rPr>
              <a:t>Salih</a:t>
            </a:r>
            <a:r>
              <a:rPr lang="en-US" sz="2200" dirty="0" smtClean="0">
                <a:latin typeface="Tahoma" pitchFamily="34" charset="0"/>
              </a:rPr>
              <a:t>-beg </a:t>
            </a:r>
            <a:r>
              <a:rPr lang="en-US" sz="2200" dirty="0" err="1" smtClean="0">
                <a:latin typeface="Tahoma" pitchFamily="34" charset="0"/>
              </a:rPr>
              <a:t>Uzeirbegović</a:t>
            </a:r>
            <a:endParaRPr lang="bs-Latn-BA" sz="2200" dirty="0" smtClean="0">
              <a:latin typeface="Tahoma" pitchFamily="34" charset="0"/>
            </a:endParaRPr>
          </a:p>
          <a:p>
            <a:pPr>
              <a:lnSpc>
                <a:spcPct val="150000"/>
              </a:lnSpc>
              <a:buFont typeface="Courier New" pitchFamily="49" charset="0"/>
              <a:buNone/>
            </a:pPr>
            <a:endParaRPr lang="bs-Latn-BA" sz="2200" dirty="0" smtClean="0">
              <a:latin typeface="Tahoma" pitchFamily="34" charset="0"/>
              <a:cs typeface="Times New Roman" pitchFamily="18" charset="0"/>
            </a:endParaRPr>
          </a:p>
          <a:p>
            <a:pPr>
              <a:lnSpc>
                <a:spcPct val="150000"/>
              </a:lnSpc>
              <a:buFont typeface="Courier New" pitchFamily="49" charset="0"/>
              <a:buChar char="o"/>
            </a:pPr>
            <a:endParaRPr lang="bs-Latn-BA" sz="2800" dirty="0" smtClean="0">
              <a:latin typeface="Times New Roman" pitchFamily="18" charset="0"/>
              <a:cs typeface="Times New Roman" pitchFamily="18" charset="0"/>
            </a:endParaRPr>
          </a:p>
          <a:p>
            <a:pPr>
              <a:lnSpc>
                <a:spcPct val="150000"/>
              </a:lnSpc>
              <a:buFont typeface="Courier New" pitchFamily="49" charset="0"/>
              <a:buChar char="o"/>
            </a:pPr>
            <a:endParaRPr lang="bs-Latn-BA" sz="2800" dirty="0" smtClean="0">
              <a:latin typeface="Times New Roman" pitchFamily="18" charset="0"/>
              <a:cs typeface="Times New Roman" pitchFamily="18" charset="0"/>
            </a:endParaRPr>
          </a:p>
          <a:p>
            <a:pPr>
              <a:lnSpc>
                <a:spcPct val="150000"/>
              </a:lnSpc>
              <a:buFont typeface="Courier New" pitchFamily="49" charset="0"/>
              <a:buChar char="o"/>
            </a:pPr>
            <a:endParaRPr lang="bs-Latn-BA" sz="2800" dirty="0" smtClean="0">
              <a:latin typeface="Times New Roman" pitchFamily="18" charset="0"/>
              <a:cs typeface="Times New Roman" pitchFamily="18" charset="0"/>
            </a:endParaRPr>
          </a:p>
          <a:p>
            <a:pPr>
              <a:buFont typeface="Courier New" pitchFamily="49" charset="0"/>
              <a:buChar char="o"/>
            </a:pPr>
            <a:endParaRPr lang="en-US" sz="1600" dirty="0" smtClean="0"/>
          </a:p>
        </p:txBody>
      </p:sp>
      <p:pic>
        <p:nvPicPr>
          <p:cNvPr id="3" name="Picture 2"/>
          <p:cNvPicPr>
            <a:picLocks noChangeAspect="1" noChangeArrowheads="1"/>
          </p:cNvPicPr>
          <p:nvPr/>
        </p:nvPicPr>
        <p:blipFill>
          <a:blip r:embed="rId2" cstate="print"/>
          <a:srcRect/>
          <a:stretch>
            <a:fillRect/>
          </a:stretch>
        </p:blipFill>
        <p:spPr bwMode="auto">
          <a:xfrm>
            <a:off x="619088" y="2718122"/>
            <a:ext cx="4883619" cy="3661246"/>
          </a:xfrm>
          <a:prstGeom prst="rect">
            <a:avLst/>
          </a:prstGeom>
          <a:ln>
            <a:noFill/>
          </a:ln>
          <a:effectLst>
            <a:softEdge rad="112500"/>
          </a:effectLst>
        </p:spPr>
      </p:pic>
      <p:pic>
        <p:nvPicPr>
          <p:cNvPr id="4" name="Picture 3"/>
          <p:cNvPicPr>
            <a:picLocks noChangeAspect="1" noChangeArrowheads="1"/>
          </p:cNvPicPr>
          <p:nvPr/>
        </p:nvPicPr>
        <p:blipFill>
          <a:blip r:embed="rId3" cstate="print"/>
          <a:srcRect/>
          <a:stretch>
            <a:fillRect/>
          </a:stretch>
        </p:blipFill>
        <p:spPr bwMode="auto">
          <a:xfrm>
            <a:off x="5505320" y="1309553"/>
            <a:ext cx="3218898" cy="2534242"/>
          </a:xfrm>
          <a:prstGeom prst="rect">
            <a:avLst/>
          </a:prstGeom>
          <a:ln>
            <a:noFill/>
          </a:ln>
          <a:effectLst>
            <a:softEdge rad="112500"/>
          </a:effectLst>
        </p:spPr>
      </p:pic>
      <p:pic>
        <p:nvPicPr>
          <p:cNvPr id="40965" name="Picture 7" descr="37-1000"/>
          <p:cNvPicPr>
            <a:picLocks noChangeAspect="1" noChangeArrowheads="1"/>
          </p:cNvPicPr>
          <p:nvPr/>
        </p:nvPicPr>
        <p:blipFill>
          <a:blip r:embed="rId4"/>
          <a:srcRect/>
          <a:stretch>
            <a:fillRect/>
          </a:stretch>
        </p:blipFill>
        <p:spPr bwMode="auto">
          <a:xfrm>
            <a:off x="5843588" y="4149725"/>
            <a:ext cx="2881312" cy="2160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9" name="Picture 7" descr="G:\Foto0868.jpg"/>
          <p:cNvPicPr>
            <a:picLocks noChangeAspect="1" noChangeArrowheads="1"/>
          </p:cNvPicPr>
          <p:nvPr/>
        </p:nvPicPr>
        <p:blipFill>
          <a:blip r:embed="rId2" cstate="print"/>
          <a:srcRect/>
          <a:stretch>
            <a:fillRect/>
          </a:stretch>
        </p:blipFill>
        <p:spPr bwMode="auto">
          <a:xfrm rot="10800000" flipH="1" flipV="1">
            <a:off x="5162359" y="701271"/>
            <a:ext cx="3387455" cy="4514307"/>
          </a:xfrm>
          <a:prstGeom prst="rect">
            <a:avLst/>
          </a:prstGeom>
          <a:ln>
            <a:noFill/>
          </a:ln>
          <a:effectLst>
            <a:softEdge rad="112500"/>
          </a:effectLst>
        </p:spPr>
      </p:pic>
      <p:pic>
        <p:nvPicPr>
          <p:cNvPr id="7" name="Picture 2"/>
          <p:cNvPicPr>
            <a:picLocks noChangeAspect="1" noChangeArrowheads="1"/>
          </p:cNvPicPr>
          <p:nvPr/>
        </p:nvPicPr>
        <p:blipFill>
          <a:blip r:embed="rId3" cstate="print"/>
          <a:srcRect/>
          <a:stretch>
            <a:fillRect/>
          </a:stretch>
        </p:blipFill>
        <p:spPr bwMode="auto">
          <a:xfrm>
            <a:off x="833986" y="916624"/>
            <a:ext cx="3103204" cy="4155846"/>
          </a:xfrm>
          <a:prstGeom prst="rect">
            <a:avLst/>
          </a:prstGeom>
          <a:ln>
            <a:noFill/>
          </a:ln>
          <a:effectLst>
            <a:softEdge rad="112500"/>
          </a:effectLst>
        </p:spPr>
      </p:pic>
      <p:sp>
        <p:nvSpPr>
          <p:cNvPr id="41988" name="Text Box 6"/>
          <p:cNvSpPr txBox="1">
            <a:spLocks noChangeArrowheads="1"/>
          </p:cNvSpPr>
          <p:nvPr/>
        </p:nvSpPr>
        <p:spPr bwMode="auto">
          <a:xfrm>
            <a:off x="4606925" y="5157788"/>
            <a:ext cx="4537075" cy="1107996"/>
          </a:xfrm>
          <a:prstGeom prst="rect">
            <a:avLst/>
          </a:prstGeom>
          <a:noFill/>
          <a:ln w="9525">
            <a:noFill/>
            <a:miter lim="800000"/>
            <a:headEnd/>
            <a:tailEnd/>
          </a:ln>
        </p:spPr>
        <p:txBody>
          <a:bodyPr>
            <a:spAutoFit/>
          </a:bodyPr>
          <a:lstStyle/>
          <a:p>
            <a:pPr eaLnBrk="1" hangingPunct="1">
              <a:spcBef>
                <a:spcPct val="50000"/>
              </a:spcBef>
            </a:pPr>
            <a:r>
              <a:rPr lang="en-GB" sz="2200" dirty="0" smtClean="0"/>
              <a:t>A monument raised in 1878 in honour of fallen Austro-Hungarian soldiers</a:t>
            </a:r>
            <a:endParaRPr lang="bs-Latn-BA" sz="2200" dirty="0"/>
          </a:p>
        </p:txBody>
      </p:sp>
      <p:sp>
        <p:nvSpPr>
          <p:cNvPr id="41989" name="Text Box 7"/>
          <p:cNvSpPr txBox="1">
            <a:spLocks noChangeArrowheads="1"/>
          </p:cNvSpPr>
          <p:nvPr/>
        </p:nvSpPr>
        <p:spPr bwMode="auto">
          <a:xfrm>
            <a:off x="884187" y="5181624"/>
            <a:ext cx="2952750" cy="427038"/>
          </a:xfrm>
          <a:prstGeom prst="rect">
            <a:avLst/>
          </a:prstGeom>
          <a:noFill/>
          <a:ln w="9525">
            <a:noFill/>
            <a:miter lim="800000"/>
            <a:headEnd/>
            <a:tailEnd/>
          </a:ln>
        </p:spPr>
        <p:txBody>
          <a:bodyPr>
            <a:spAutoFit/>
          </a:bodyPr>
          <a:lstStyle/>
          <a:p>
            <a:pPr algn="ctr" eaLnBrk="1" hangingPunct="1">
              <a:spcBef>
                <a:spcPct val="50000"/>
              </a:spcBef>
            </a:pPr>
            <a:r>
              <a:rPr lang="bs-Latn-BA" sz="2200" dirty="0" smtClean="0"/>
              <a:t>Maglaj</a:t>
            </a:r>
            <a:r>
              <a:rPr lang="en-GB" sz="2200" dirty="0" smtClean="0"/>
              <a:t> Spheres</a:t>
            </a:r>
            <a:endParaRPr lang="bs-Latn-BA" sz="2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431800" y="873125"/>
            <a:ext cx="7543800" cy="831850"/>
          </a:xfrm>
        </p:spPr>
        <p:txBody>
          <a:bodyPr/>
          <a:lstStyle/>
          <a:p>
            <a:r>
              <a:rPr lang="en-GB" sz="2200" dirty="0" smtClean="0">
                <a:solidFill>
                  <a:srgbClr val="111111"/>
                </a:solidFill>
                <a:latin typeface="Tahoma" pitchFamily="34" charset="0"/>
              </a:rPr>
              <a:t>At the base of mountain </a:t>
            </a:r>
            <a:r>
              <a:rPr lang="en-GB" sz="2200" dirty="0" err="1" smtClean="0">
                <a:solidFill>
                  <a:srgbClr val="111111"/>
                </a:solidFill>
                <a:latin typeface="Tahoma" pitchFamily="34" charset="0"/>
              </a:rPr>
              <a:t>Ozren</a:t>
            </a:r>
            <a:r>
              <a:rPr lang="en-GB" sz="2200" dirty="0" smtClean="0">
                <a:solidFill>
                  <a:srgbClr val="111111"/>
                </a:solidFill>
                <a:latin typeface="Tahoma" pitchFamily="34" charset="0"/>
              </a:rPr>
              <a:t>, according to estimates the cave is 2500 meters long. </a:t>
            </a:r>
            <a:endParaRPr lang="bs-Latn-BA" sz="2200" dirty="0" smtClean="0">
              <a:solidFill>
                <a:srgbClr val="111111"/>
              </a:solidFill>
              <a:latin typeface="Tahoma" pitchFamily="34" charset="0"/>
            </a:endParaRPr>
          </a:p>
        </p:txBody>
      </p:sp>
      <p:pic>
        <p:nvPicPr>
          <p:cNvPr id="27655" name="Picture 7" descr="megara ulaz"/>
          <p:cNvPicPr preferRelativeResize="0">
            <a:picLocks noChangeArrowheads="1"/>
          </p:cNvPicPr>
          <p:nvPr/>
        </p:nvPicPr>
        <p:blipFill>
          <a:blip r:embed="rId2" cstate="print"/>
          <a:srcRect/>
          <a:stretch>
            <a:fillRect/>
          </a:stretch>
        </p:blipFill>
        <p:spPr bwMode="auto">
          <a:xfrm rot="-252000">
            <a:off x="4589740" y="1670416"/>
            <a:ext cx="4090905" cy="2486434"/>
          </a:xfrm>
          <a:prstGeom prst="rect">
            <a:avLst/>
          </a:prstGeom>
          <a:ln>
            <a:noFill/>
          </a:ln>
          <a:effectLst>
            <a:softEdge rad="112500"/>
          </a:effectLst>
        </p:spPr>
      </p:pic>
      <p:pic>
        <p:nvPicPr>
          <p:cNvPr id="27656" name="Picture 8" descr="megara svod"/>
          <p:cNvPicPr preferRelativeResize="0">
            <a:picLocks noChangeArrowheads="1"/>
          </p:cNvPicPr>
          <p:nvPr/>
        </p:nvPicPr>
        <p:blipFill>
          <a:blip r:embed="rId3" cstate="print"/>
          <a:srcRect/>
          <a:stretch>
            <a:fillRect/>
          </a:stretch>
        </p:blipFill>
        <p:spPr bwMode="auto">
          <a:xfrm rot="-21137999">
            <a:off x="5071185" y="4372320"/>
            <a:ext cx="3639725" cy="2247231"/>
          </a:xfrm>
          <a:prstGeom prst="rect">
            <a:avLst/>
          </a:prstGeom>
          <a:ln>
            <a:noFill/>
          </a:ln>
          <a:effectLst>
            <a:softEdge rad="112500"/>
          </a:effectLst>
        </p:spPr>
      </p:pic>
      <p:pic>
        <p:nvPicPr>
          <p:cNvPr id="27657" name="Picture 9" descr="voda"/>
          <p:cNvPicPr preferRelativeResize="0">
            <a:picLocks noChangeArrowheads="1"/>
          </p:cNvPicPr>
          <p:nvPr/>
        </p:nvPicPr>
        <p:blipFill>
          <a:blip r:embed="rId4" cstate="print"/>
          <a:srcRect/>
          <a:stretch>
            <a:fillRect/>
          </a:stretch>
        </p:blipFill>
        <p:spPr bwMode="auto">
          <a:xfrm rot="-360000">
            <a:off x="454977" y="1947854"/>
            <a:ext cx="3913332" cy="2724240"/>
          </a:xfrm>
          <a:prstGeom prst="rect">
            <a:avLst/>
          </a:prstGeom>
          <a:ln>
            <a:noFill/>
          </a:ln>
          <a:effectLst>
            <a:softEdge rad="112500"/>
          </a:effectLst>
        </p:spPr>
      </p:pic>
      <p:pic>
        <p:nvPicPr>
          <p:cNvPr id="43014" name="Picture 8" descr="166612_151982928189531_130574923663665_253958_1888193_n"/>
          <p:cNvPicPr>
            <a:picLocks noChangeAspect="1" noChangeArrowheads="1"/>
          </p:cNvPicPr>
          <p:nvPr/>
        </p:nvPicPr>
        <p:blipFill>
          <a:blip r:embed="rId5"/>
          <a:srcRect/>
          <a:stretch>
            <a:fillRect/>
          </a:stretch>
        </p:blipFill>
        <p:spPr bwMode="auto">
          <a:xfrm>
            <a:off x="2051050" y="4724400"/>
            <a:ext cx="2663825" cy="1779588"/>
          </a:xfrm>
          <a:prstGeom prst="rect">
            <a:avLst/>
          </a:prstGeom>
          <a:noFill/>
          <a:ln w="9525">
            <a:noFill/>
            <a:miter lim="800000"/>
            <a:headEnd/>
            <a:tailEnd/>
          </a:ln>
        </p:spPr>
      </p:pic>
      <p:sp>
        <p:nvSpPr>
          <p:cNvPr id="43015" name="TextBox 6"/>
          <p:cNvSpPr txBox="1">
            <a:spLocks noChangeArrowheads="1"/>
          </p:cNvSpPr>
          <p:nvPr/>
        </p:nvSpPr>
        <p:spPr bwMode="auto">
          <a:xfrm>
            <a:off x="468313" y="368300"/>
            <a:ext cx="3779837" cy="523875"/>
          </a:xfrm>
          <a:prstGeom prst="rect">
            <a:avLst/>
          </a:prstGeom>
          <a:noFill/>
          <a:ln w="9525">
            <a:noFill/>
            <a:miter lim="800000"/>
            <a:headEnd/>
            <a:tailEnd/>
          </a:ln>
        </p:spPr>
        <p:txBody>
          <a:bodyPr>
            <a:spAutoFit/>
          </a:bodyPr>
          <a:lstStyle/>
          <a:p>
            <a:pPr eaLnBrk="1" hangingPunct="1"/>
            <a:r>
              <a:rPr lang="en-GB" sz="2800" b="1" dirty="0" smtClean="0">
                <a:solidFill>
                  <a:srgbClr val="000099"/>
                </a:solidFill>
                <a:latin typeface="Franklin Gothic Demi" pitchFamily="34" charset="0"/>
              </a:rPr>
              <a:t>CAVE </a:t>
            </a:r>
            <a:r>
              <a:rPr lang="bs-Latn-BA" sz="2800" b="1" dirty="0" smtClean="0">
                <a:solidFill>
                  <a:srgbClr val="000099"/>
                </a:solidFill>
                <a:latin typeface="Franklin Gothic Demi" pitchFamily="34" charset="0"/>
              </a:rPr>
              <a:t>M</a:t>
            </a:r>
            <a:r>
              <a:rPr lang="en-GB" sz="2800" b="1" dirty="0" smtClean="0">
                <a:solidFill>
                  <a:srgbClr val="000099"/>
                </a:solidFill>
                <a:latin typeface="Franklin Gothic Demi" pitchFamily="34" charset="0"/>
              </a:rPr>
              <a:t>EGARA</a:t>
            </a:r>
            <a:endParaRPr lang="bs-Latn-BA" sz="2800" b="1" dirty="0">
              <a:solidFill>
                <a:srgbClr val="000099"/>
              </a:solidFill>
              <a:latin typeface="Franklin Gothic Dem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2" name="Picture 9" descr="IMG_8174"/>
          <p:cNvPicPr>
            <a:picLocks noChangeAspect="1" noChangeArrowheads="1"/>
          </p:cNvPicPr>
          <p:nvPr/>
        </p:nvPicPr>
        <p:blipFill>
          <a:blip r:embed="rId2" cstate="print"/>
          <a:srcRect/>
          <a:stretch>
            <a:fillRect/>
          </a:stretch>
        </p:blipFill>
        <p:spPr bwMode="auto">
          <a:xfrm rot="427577">
            <a:off x="342293" y="1011722"/>
            <a:ext cx="2879152" cy="2704858"/>
          </a:xfrm>
          <a:prstGeom prst="rect">
            <a:avLst/>
          </a:prstGeom>
          <a:ln>
            <a:noFill/>
          </a:ln>
          <a:effectLst>
            <a:softEdge rad="112500"/>
          </a:effectLst>
        </p:spPr>
      </p:pic>
      <p:pic>
        <p:nvPicPr>
          <p:cNvPr id="2" name="Picture 8" descr="G:\Prezentacija slike\Maglaj_iz_helikoptera.JPG"/>
          <p:cNvPicPr>
            <a:picLocks noChangeAspect="1" noChangeArrowheads="1"/>
          </p:cNvPicPr>
          <p:nvPr/>
        </p:nvPicPr>
        <p:blipFill>
          <a:blip r:embed="rId3" cstate="print"/>
          <a:srcRect/>
          <a:stretch>
            <a:fillRect/>
          </a:stretch>
        </p:blipFill>
        <p:spPr bwMode="auto">
          <a:xfrm>
            <a:off x="3253890" y="2877185"/>
            <a:ext cx="3449716" cy="2587286"/>
          </a:xfrm>
          <a:prstGeom prst="rect">
            <a:avLst/>
          </a:prstGeom>
          <a:ln>
            <a:noFill/>
          </a:ln>
          <a:effectLst>
            <a:softEdge rad="112500"/>
          </a:effectLst>
        </p:spPr>
      </p:pic>
      <p:pic>
        <p:nvPicPr>
          <p:cNvPr id="44036" name="Picture 11" descr="ANd9GcTUr9qq5qjfqTZKRsV0eceR2epfSo_D4EaOSCjAB4vxy39P1pkx2Q"/>
          <p:cNvPicPr>
            <a:picLocks noChangeAspect="1" noChangeArrowheads="1"/>
          </p:cNvPicPr>
          <p:nvPr/>
        </p:nvPicPr>
        <p:blipFill>
          <a:blip r:embed="rId4"/>
          <a:srcRect/>
          <a:stretch>
            <a:fillRect/>
          </a:stretch>
        </p:blipFill>
        <p:spPr bwMode="auto">
          <a:xfrm>
            <a:off x="6704013" y="4041775"/>
            <a:ext cx="1860550" cy="2481263"/>
          </a:xfrm>
          <a:prstGeom prst="rect">
            <a:avLst/>
          </a:prstGeom>
          <a:noFill/>
          <a:ln w="9525">
            <a:noFill/>
            <a:miter lim="800000"/>
            <a:headEnd/>
            <a:tailEnd/>
          </a:ln>
        </p:spPr>
      </p:pic>
      <p:sp>
        <p:nvSpPr>
          <p:cNvPr id="44037" name="TextBox 8"/>
          <p:cNvSpPr txBox="1">
            <a:spLocks noChangeArrowheads="1"/>
          </p:cNvSpPr>
          <p:nvPr/>
        </p:nvSpPr>
        <p:spPr bwMode="auto">
          <a:xfrm>
            <a:off x="576263" y="296863"/>
            <a:ext cx="3779837" cy="584200"/>
          </a:xfrm>
          <a:prstGeom prst="rect">
            <a:avLst/>
          </a:prstGeom>
          <a:noFill/>
          <a:ln w="9525">
            <a:noFill/>
            <a:miter lim="800000"/>
            <a:headEnd/>
            <a:tailEnd/>
          </a:ln>
        </p:spPr>
        <p:txBody>
          <a:bodyPr>
            <a:spAutoFit/>
          </a:bodyPr>
          <a:lstStyle/>
          <a:p>
            <a:pPr eaLnBrk="1" hangingPunct="1"/>
            <a:r>
              <a:rPr lang="en-GB" sz="3200" b="1" dirty="0" smtClean="0">
                <a:solidFill>
                  <a:srgbClr val="000099"/>
                </a:solidFill>
                <a:latin typeface="Franklin Gothic Demi" pitchFamily="34" charset="0"/>
              </a:rPr>
              <a:t>TOWN PICTURES</a:t>
            </a:r>
            <a:endParaRPr lang="bs-Latn-BA" sz="3200" b="1" dirty="0">
              <a:solidFill>
                <a:srgbClr val="000099"/>
              </a:solidFill>
              <a:latin typeface="Franklin Gothic Demi" pitchFamily="34" charset="0"/>
            </a:endParaRPr>
          </a:p>
        </p:txBody>
      </p:sp>
      <p:pic>
        <p:nvPicPr>
          <p:cNvPr id="3" name="Picture 2"/>
          <p:cNvPicPr>
            <a:picLocks noChangeAspect="1"/>
          </p:cNvPicPr>
          <p:nvPr/>
        </p:nvPicPr>
        <p:blipFill>
          <a:blip r:embed="rId5"/>
          <a:stretch>
            <a:fillRect/>
          </a:stretch>
        </p:blipFill>
        <p:spPr>
          <a:xfrm rot="1033610">
            <a:off x="545092" y="3965027"/>
            <a:ext cx="3564634" cy="2363293"/>
          </a:xfrm>
          <a:prstGeom prst="rect">
            <a:avLst/>
          </a:prstGeom>
          <a:effectLst>
            <a:softEdge rad="63500"/>
          </a:effectLst>
        </p:spPr>
      </p:pic>
      <p:pic>
        <p:nvPicPr>
          <p:cNvPr id="44039" name="Picture 3"/>
          <p:cNvPicPr>
            <a:picLocks noChangeAspect="1"/>
          </p:cNvPicPr>
          <p:nvPr/>
        </p:nvPicPr>
        <p:blipFill>
          <a:blip r:embed="rId6"/>
          <a:srcRect/>
          <a:stretch>
            <a:fillRect/>
          </a:stretch>
        </p:blipFill>
        <p:spPr bwMode="auto">
          <a:xfrm>
            <a:off x="4211638" y="501650"/>
            <a:ext cx="3625850" cy="2360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165690_146762045378286_130574923663665_230085_711232_n"/>
          <p:cNvPicPr>
            <a:picLocks noChangeAspect="1" noChangeArrowheads="1"/>
          </p:cNvPicPr>
          <p:nvPr/>
        </p:nvPicPr>
        <p:blipFill>
          <a:blip r:embed="rId2"/>
          <a:srcRect/>
          <a:stretch>
            <a:fillRect/>
          </a:stretch>
        </p:blipFill>
        <p:spPr bwMode="auto">
          <a:xfrm>
            <a:off x="468313" y="4037013"/>
            <a:ext cx="3671887" cy="2438400"/>
          </a:xfrm>
          <a:prstGeom prst="rect">
            <a:avLst/>
          </a:prstGeom>
          <a:noFill/>
          <a:ln w="9525">
            <a:noFill/>
            <a:miter lim="800000"/>
            <a:headEnd/>
            <a:tailEnd/>
          </a:ln>
        </p:spPr>
      </p:pic>
      <p:pic>
        <p:nvPicPr>
          <p:cNvPr id="45059" name="Picture 6" descr="180536_151705464883944_130574923663665_252291_4759490_n"/>
          <p:cNvPicPr>
            <a:picLocks noChangeAspect="1" noChangeArrowheads="1"/>
          </p:cNvPicPr>
          <p:nvPr/>
        </p:nvPicPr>
        <p:blipFill>
          <a:blip r:embed="rId3"/>
          <a:srcRect/>
          <a:stretch>
            <a:fillRect/>
          </a:stretch>
        </p:blipFill>
        <p:spPr bwMode="auto">
          <a:xfrm rot="-581441">
            <a:off x="4572000" y="3429000"/>
            <a:ext cx="4076700" cy="2724150"/>
          </a:xfrm>
          <a:prstGeom prst="rect">
            <a:avLst/>
          </a:prstGeom>
          <a:noFill/>
          <a:ln w="9525">
            <a:noFill/>
            <a:miter lim="800000"/>
            <a:headEnd/>
            <a:tailEnd/>
          </a:ln>
        </p:spPr>
      </p:pic>
      <p:pic>
        <p:nvPicPr>
          <p:cNvPr id="45060" name="Picture 7" descr="167900_151705391550618_130574923663665_252289_3262390_n"/>
          <p:cNvPicPr>
            <a:picLocks noChangeAspect="1" noChangeArrowheads="1"/>
          </p:cNvPicPr>
          <p:nvPr/>
        </p:nvPicPr>
        <p:blipFill>
          <a:blip r:embed="rId4"/>
          <a:srcRect/>
          <a:stretch>
            <a:fillRect/>
          </a:stretch>
        </p:blipFill>
        <p:spPr bwMode="auto">
          <a:xfrm>
            <a:off x="4895850" y="971550"/>
            <a:ext cx="2784475" cy="1855788"/>
          </a:xfrm>
          <a:prstGeom prst="rect">
            <a:avLst/>
          </a:prstGeom>
          <a:noFill/>
          <a:ln w="9525">
            <a:noFill/>
            <a:miter lim="800000"/>
            <a:headEnd/>
            <a:tailEnd/>
          </a:ln>
        </p:spPr>
      </p:pic>
      <p:pic>
        <p:nvPicPr>
          <p:cNvPr id="45061" name="Picture 1"/>
          <p:cNvPicPr>
            <a:picLocks noChangeAspect="1"/>
          </p:cNvPicPr>
          <p:nvPr/>
        </p:nvPicPr>
        <p:blipFill>
          <a:blip r:embed="rId5"/>
          <a:srcRect/>
          <a:stretch>
            <a:fillRect/>
          </a:stretch>
        </p:blipFill>
        <p:spPr bwMode="auto">
          <a:xfrm>
            <a:off x="463550" y="692150"/>
            <a:ext cx="4184650" cy="2779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4" name="Picture 6" descr="C:\Users\Vista\Desktop\Slike prezentacija\IMG_0103.JPG"/>
          <p:cNvPicPr>
            <a:picLocks noChangeAspect="1" noChangeArrowheads="1"/>
          </p:cNvPicPr>
          <p:nvPr/>
        </p:nvPicPr>
        <p:blipFill>
          <a:blip r:embed="rId2" cstate="print"/>
          <a:srcRect/>
          <a:stretch>
            <a:fillRect/>
          </a:stretch>
        </p:blipFill>
        <p:spPr bwMode="auto">
          <a:xfrm rot="20947209">
            <a:off x="275524" y="995642"/>
            <a:ext cx="2635240" cy="1976430"/>
          </a:xfrm>
          <a:prstGeom prst="rect">
            <a:avLst/>
          </a:prstGeom>
          <a:ln>
            <a:noFill/>
          </a:ln>
          <a:effectLst>
            <a:softEdge rad="112500"/>
          </a:effectLst>
        </p:spPr>
      </p:pic>
      <p:pic>
        <p:nvPicPr>
          <p:cNvPr id="43016" name="Picture 8" descr="C:\Users\Vista\Desktop\Slike prezentacija\IMG_0105.JPG"/>
          <p:cNvPicPr>
            <a:picLocks noChangeAspect="1" noChangeArrowheads="1"/>
          </p:cNvPicPr>
          <p:nvPr/>
        </p:nvPicPr>
        <p:blipFill>
          <a:blip r:embed="rId3" cstate="print"/>
          <a:srcRect/>
          <a:stretch>
            <a:fillRect/>
          </a:stretch>
        </p:blipFill>
        <p:spPr bwMode="auto">
          <a:xfrm rot="603729">
            <a:off x="5538630" y="2881848"/>
            <a:ext cx="2896167" cy="2172224"/>
          </a:xfrm>
          <a:prstGeom prst="rect">
            <a:avLst/>
          </a:prstGeom>
          <a:ln>
            <a:noFill/>
          </a:ln>
          <a:effectLst>
            <a:softEdge rad="112500"/>
          </a:effectLst>
        </p:spPr>
      </p:pic>
      <p:pic>
        <p:nvPicPr>
          <p:cNvPr id="43018" name="Picture 10" descr="C:\Users\Vista\Desktop\Slike prezentacija\IMG_0114.JPG"/>
          <p:cNvPicPr>
            <a:picLocks noChangeAspect="1" noChangeArrowheads="1"/>
          </p:cNvPicPr>
          <p:nvPr/>
        </p:nvPicPr>
        <p:blipFill>
          <a:blip r:embed="rId4" cstate="print"/>
          <a:srcRect/>
          <a:stretch>
            <a:fillRect/>
          </a:stretch>
        </p:blipFill>
        <p:spPr bwMode="auto">
          <a:xfrm>
            <a:off x="3932231" y="4729171"/>
            <a:ext cx="2635200" cy="1976400"/>
          </a:xfrm>
          <a:prstGeom prst="rect">
            <a:avLst/>
          </a:prstGeom>
          <a:ln>
            <a:noFill/>
          </a:ln>
          <a:effectLst>
            <a:softEdge rad="112500"/>
          </a:effectLst>
        </p:spPr>
      </p:pic>
      <p:pic>
        <p:nvPicPr>
          <p:cNvPr id="43019" name="Picture 11" descr="C:\Users\Vista\Desktop\Slike prezentacija\IMG_0115.JPG"/>
          <p:cNvPicPr>
            <a:picLocks noChangeAspect="1" noChangeArrowheads="1"/>
          </p:cNvPicPr>
          <p:nvPr/>
        </p:nvPicPr>
        <p:blipFill>
          <a:blip r:embed="rId5" cstate="print"/>
          <a:srcRect/>
          <a:stretch>
            <a:fillRect/>
          </a:stretch>
        </p:blipFill>
        <p:spPr bwMode="auto">
          <a:xfrm rot="353994">
            <a:off x="5837962" y="847180"/>
            <a:ext cx="2945049" cy="2209328"/>
          </a:xfrm>
          <a:prstGeom prst="rect">
            <a:avLst/>
          </a:prstGeom>
          <a:ln>
            <a:noFill/>
          </a:ln>
          <a:effectLst>
            <a:softEdge rad="112500"/>
          </a:effectLst>
        </p:spPr>
      </p:pic>
      <p:pic>
        <p:nvPicPr>
          <p:cNvPr id="43020" name="Picture 12" descr="C:\Users\Vista\Desktop\Slike prezentacija\IMG_0118.JPG"/>
          <p:cNvPicPr>
            <a:picLocks noChangeAspect="1" noChangeArrowheads="1"/>
          </p:cNvPicPr>
          <p:nvPr/>
        </p:nvPicPr>
        <p:blipFill>
          <a:blip r:embed="rId6" cstate="print"/>
          <a:srcRect/>
          <a:stretch>
            <a:fillRect/>
          </a:stretch>
        </p:blipFill>
        <p:spPr bwMode="auto">
          <a:xfrm>
            <a:off x="473065" y="4511669"/>
            <a:ext cx="2635200" cy="1976400"/>
          </a:xfrm>
          <a:prstGeom prst="rect">
            <a:avLst/>
          </a:prstGeom>
          <a:ln>
            <a:noFill/>
          </a:ln>
          <a:effectLst>
            <a:softEdge rad="112500"/>
          </a:effectLst>
        </p:spPr>
      </p:pic>
      <p:pic>
        <p:nvPicPr>
          <p:cNvPr id="43021" name="Picture 13" descr="C:\Users\Vista\Desktop\Slike prezentacija\IMG_0119.JPG"/>
          <p:cNvPicPr>
            <a:picLocks noChangeAspect="1" noChangeArrowheads="1"/>
          </p:cNvPicPr>
          <p:nvPr/>
        </p:nvPicPr>
        <p:blipFill>
          <a:blip r:embed="rId7" cstate="print"/>
          <a:srcRect/>
          <a:stretch>
            <a:fillRect/>
          </a:stretch>
        </p:blipFill>
        <p:spPr bwMode="auto">
          <a:xfrm>
            <a:off x="3062556" y="772040"/>
            <a:ext cx="2851899" cy="2139126"/>
          </a:xfrm>
          <a:prstGeom prst="rect">
            <a:avLst/>
          </a:prstGeom>
          <a:ln>
            <a:noFill/>
          </a:ln>
          <a:effectLst>
            <a:softEdge rad="112500"/>
          </a:effectLst>
        </p:spPr>
      </p:pic>
      <p:pic>
        <p:nvPicPr>
          <p:cNvPr id="43022" name="Picture 14" descr="G:\maglaj3[1].jpg"/>
          <p:cNvPicPr>
            <a:picLocks noChangeAspect="1" noChangeArrowheads="1"/>
          </p:cNvPicPr>
          <p:nvPr/>
        </p:nvPicPr>
        <p:blipFill>
          <a:blip r:embed="rId8" cstate="print"/>
          <a:srcRect/>
          <a:stretch>
            <a:fillRect/>
          </a:stretch>
        </p:blipFill>
        <p:spPr bwMode="auto">
          <a:xfrm>
            <a:off x="1871700" y="2672916"/>
            <a:ext cx="2789749" cy="2092844"/>
          </a:xfrm>
          <a:prstGeom prst="rect">
            <a:avLst/>
          </a:prstGeom>
          <a:ln>
            <a:noFill/>
          </a:ln>
          <a:effectLst>
            <a:softEdge rad="112500"/>
          </a:effectLst>
        </p:spPr>
      </p:pic>
      <p:sp>
        <p:nvSpPr>
          <p:cNvPr id="46089" name="TextBox 9"/>
          <p:cNvSpPr txBox="1">
            <a:spLocks noChangeArrowheads="1"/>
          </p:cNvSpPr>
          <p:nvPr/>
        </p:nvSpPr>
        <p:spPr bwMode="auto">
          <a:xfrm>
            <a:off x="395288" y="260350"/>
            <a:ext cx="5113337" cy="585788"/>
          </a:xfrm>
          <a:prstGeom prst="rect">
            <a:avLst/>
          </a:prstGeom>
          <a:noFill/>
          <a:ln w="9525">
            <a:noFill/>
            <a:miter lim="800000"/>
            <a:headEnd/>
            <a:tailEnd/>
          </a:ln>
        </p:spPr>
        <p:txBody>
          <a:bodyPr>
            <a:spAutoFit/>
          </a:bodyPr>
          <a:lstStyle/>
          <a:p>
            <a:pPr eaLnBrk="1" hangingPunct="1"/>
            <a:r>
              <a:rPr lang="en-GB" sz="3200" b="1" dirty="0" smtClean="0">
                <a:solidFill>
                  <a:srgbClr val="000099"/>
                </a:solidFill>
                <a:latin typeface="Franklin Gothic Demi" pitchFamily="34" charset="0"/>
              </a:rPr>
              <a:t>NEW BUILDINGS</a:t>
            </a:r>
            <a:endParaRPr lang="bs-Latn-BA" sz="3200" b="1" dirty="0">
              <a:solidFill>
                <a:srgbClr val="000099"/>
              </a:solidFill>
              <a:latin typeface="Franklin Gothic Demi"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403350" y="1125538"/>
            <a:ext cx="5905500" cy="366712"/>
          </a:xfrm>
          <a:prstGeom prst="rect">
            <a:avLst/>
          </a:prstGeom>
          <a:noFill/>
          <a:ln w="9525">
            <a:noFill/>
            <a:miter lim="800000"/>
            <a:headEnd/>
            <a:tailEnd/>
          </a:ln>
        </p:spPr>
        <p:txBody>
          <a:bodyPr>
            <a:spAutoFit/>
          </a:bodyPr>
          <a:lstStyle/>
          <a:p>
            <a:pPr eaLnBrk="1" hangingPunct="1">
              <a:spcBef>
                <a:spcPct val="50000"/>
              </a:spcBef>
            </a:pPr>
            <a:endParaRPr lang="bs-Latn-BA" sz="1800"/>
          </a:p>
        </p:txBody>
      </p:sp>
      <p:sp>
        <p:nvSpPr>
          <p:cNvPr id="47107" name="Text Box 4"/>
          <p:cNvSpPr txBox="1">
            <a:spLocks noChangeArrowheads="1"/>
          </p:cNvSpPr>
          <p:nvPr/>
        </p:nvSpPr>
        <p:spPr bwMode="auto">
          <a:xfrm>
            <a:off x="971550" y="908050"/>
            <a:ext cx="4006850" cy="911225"/>
          </a:xfrm>
          <a:prstGeom prst="rect">
            <a:avLst/>
          </a:prstGeom>
          <a:noFill/>
          <a:ln w="9525" algn="in">
            <a:noFill/>
            <a:miter lim="800000"/>
            <a:headEnd/>
            <a:tailEnd/>
          </a:ln>
        </p:spPr>
        <p:txBody>
          <a:bodyPr lIns="36576" tIns="36576" rIns="36576" bIns="36576"/>
          <a:lstStyle/>
          <a:p>
            <a:pPr eaLnBrk="1" hangingPunct="1"/>
            <a:endParaRPr lang="bs-Latn-BA" sz="1800"/>
          </a:p>
        </p:txBody>
      </p:sp>
      <p:sp>
        <p:nvSpPr>
          <p:cNvPr id="47108" name="Text Box 5"/>
          <p:cNvSpPr txBox="1">
            <a:spLocks noChangeArrowheads="1"/>
          </p:cNvSpPr>
          <p:nvPr/>
        </p:nvSpPr>
        <p:spPr bwMode="auto">
          <a:xfrm>
            <a:off x="395288" y="4365625"/>
            <a:ext cx="7920037" cy="1081088"/>
          </a:xfrm>
          <a:prstGeom prst="rect">
            <a:avLst/>
          </a:prstGeom>
          <a:noFill/>
          <a:ln w="9525" algn="in">
            <a:noFill/>
            <a:miter lim="800000"/>
            <a:headEnd/>
            <a:tailEnd/>
          </a:ln>
        </p:spPr>
        <p:txBody>
          <a:bodyPr lIns="36576" tIns="36576" rIns="36576" bIns="36576"/>
          <a:lstStyle/>
          <a:p>
            <a:pPr algn="ctr" eaLnBrk="1" hangingPunct="1"/>
            <a:r>
              <a:rPr lang="en-GB" sz="4700" b="1" dirty="0" smtClean="0">
                <a:solidFill>
                  <a:srgbClr val="000099"/>
                </a:solidFill>
                <a:latin typeface="Franklin Gothic Demi" pitchFamily="34" charset="0"/>
              </a:rPr>
              <a:t>WELCOME TO </a:t>
            </a:r>
            <a:r>
              <a:rPr lang="bs-Latn-BA" sz="4700" b="1" dirty="0" smtClean="0">
                <a:solidFill>
                  <a:srgbClr val="000099"/>
                </a:solidFill>
                <a:latin typeface="Franklin Gothic Demi" pitchFamily="34" charset="0"/>
              </a:rPr>
              <a:t>MAGLAJ </a:t>
            </a:r>
            <a:r>
              <a:rPr lang="bs-Latn-BA" sz="4800" b="1" dirty="0">
                <a:solidFill>
                  <a:srgbClr val="000099"/>
                </a:solidFill>
                <a:latin typeface="Franklin Gothic Demi" pitchFamily="34" charset="0"/>
              </a:rPr>
              <a:t>!</a:t>
            </a:r>
            <a:r>
              <a:rPr lang="bs-Latn-BA" sz="4800" b="1" dirty="0">
                <a:solidFill>
                  <a:srgbClr val="FFFFFF"/>
                </a:solidFill>
                <a:latin typeface="Franklin Gothic Demi" pitchFamily="34" charset="0"/>
              </a:rPr>
              <a:t> </a:t>
            </a:r>
            <a:endParaRPr lang="bs-Latn-BA" sz="4800" b="1" dirty="0">
              <a:solidFill>
                <a:srgbClr val="FFFFFF"/>
              </a:solidFill>
              <a:latin typeface="Arial" charset="0"/>
            </a:endParaRPr>
          </a:p>
        </p:txBody>
      </p:sp>
      <p:pic>
        <p:nvPicPr>
          <p:cNvPr id="47109" name="Picture 6" descr="noc u maglaju"/>
          <p:cNvPicPr>
            <a:picLocks noChangeAspect="1" noChangeArrowheads="1"/>
          </p:cNvPicPr>
          <p:nvPr/>
        </p:nvPicPr>
        <p:blipFill>
          <a:blip r:embed="rId2"/>
          <a:srcRect/>
          <a:stretch>
            <a:fillRect/>
          </a:stretch>
        </p:blipFill>
        <p:spPr bwMode="auto">
          <a:xfrm>
            <a:off x="863600" y="512763"/>
            <a:ext cx="6948488" cy="3635375"/>
          </a:xfrm>
          <a:prstGeom prst="rect">
            <a:avLst/>
          </a:prstGeom>
          <a:noFill/>
          <a:ln w="9525" algn="in">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p:cNvSpPr>
          <p:nvPr>
            <p:ph type="body" idx="4294967295"/>
          </p:nvPr>
        </p:nvSpPr>
        <p:spPr>
          <a:xfrm>
            <a:off x="287338" y="4868863"/>
            <a:ext cx="8675687" cy="1512887"/>
          </a:xfrm>
        </p:spPr>
        <p:txBody>
          <a:bodyPr/>
          <a:lstStyle/>
          <a:p>
            <a:pPr eaLnBrk="1" hangingPunct="1">
              <a:lnSpc>
                <a:spcPct val="90000"/>
              </a:lnSpc>
              <a:spcBef>
                <a:spcPct val="0"/>
              </a:spcBef>
              <a:buFont typeface="Courier New" pitchFamily="49" charset="0"/>
              <a:buChar char="o"/>
            </a:pPr>
            <a:r>
              <a:rPr lang="en-GB" sz="2000" dirty="0" smtClean="0">
                <a:latin typeface="Franklin Gothic Demi" pitchFamily="34" charset="0"/>
                <a:cs typeface="Tahoma" pitchFamily="34" charset="0"/>
              </a:rPr>
              <a:t>Prior to the war the cornerstone of our industry was the company </a:t>
            </a:r>
            <a:r>
              <a:rPr lang="bs-Latn-BA" sz="2000" dirty="0" smtClean="0">
                <a:latin typeface="Franklin Gothic Demi" pitchFamily="34" charset="0"/>
                <a:cs typeface="Tahoma" pitchFamily="34" charset="0"/>
              </a:rPr>
              <a:t>“</a:t>
            </a:r>
            <a:r>
              <a:rPr lang="bs-Latn-BA" sz="2000" dirty="0" smtClean="0">
                <a:latin typeface="Franklin Gothic Demi" pitchFamily="34" charset="0"/>
                <a:cs typeface="Tahoma" pitchFamily="34" charset="0"/>
              </a:rPr>
              <a:t>Natron” </a:t>
            </a:r>
            <a:r>
              <a:rPr lang="en-GB" sz="2000" dirty="0" smtClean="0">
                <a:latin typeface="Franklin Gothic Demi" pitchFamily="34" charset="0"/>
                <a:cs typeface="Tahoma" pitchFamily="34" charset="0"/>
              </a:rPr>
              <a:t>as the biggest producer of cellulose in the Balkans</a:t>
            </a:r>
            <a:endParaRPr lang="bs-Latn-BA" sz="2000" dirty="0" smtClean="0">
              <a:latin typeface="Franklin Gothic Demi" pitchFamily="34" charset="0"/>
              <a:cs typeface="Tahoma" pitchFamily="34" charset="0"/>
            </a:endParaRPr>
          </a:p>
          <a:p>
            <a:pPr eaLnBrk="1" hangingPunct="1">
              <a:lnSpc>
                <a:spcPct val="90000"/>
              </a:lnSpc>
              <a:buFont typeface="Courier New" pitchFamily="49" charset="0"/>
              <a:buChar char="o"/>
            </a:pPr>
            <a:r>
              <a:rPr lang="en-GB" sz="2000" dirty="0" smtClean="0">
                <a:latin typeface="Franklin Gothic Demi" pitchFamily="34" charset="0"/>
              </a:rPr>
              <a:t>Today </a:t>
            </a:r>
            <a:r>
              <a:rPr lang="bs-Latn-BA" sz="2000" dirty="0" smtClean="0">
                <a:latin typeface="Franklin Gothic Demi" pitchFamily="34" charset="0"/>
              </a:rPr>
              <a:t>Natron</a:t>
            </a:r>
            <a:r>
              <a:rPr lang="en-GB" sz="2000" dirty="0" smtClean="0">
                <a:latin typeface="Franklin Gothic Demi" pitchFamily="34" charset="0"/>
              </a:rPr>
              <a:t> is privatized by the Turkish company</a:t>
            </a:r>
            <a:r>
              <a:rPr lang="bs-Latn-BA" sz="2000" dirty="0" smtClean="0">
                <a:latin typeface="Franklin Gothic Demi" pitchFamily="34" charset="0"/>
              </a:rPr>
              <a:t> “</a:t>
            </a:r>
            <a:r>
              <a:rPr lang="bs-Latn-BA" sz="2000" dirty="0" smtClean="0">
                <a:latin typeface="Franklin Gothic Demi" pitchFamily="34" charset="0"/>
              </a:rPr>
              <a:t>Kastamonu Entegre</a:t>
            </a:r>
            <a:r>
              <a:rPr lang="bs-Latn-BA" sz="2000" dirty="0" smtClean="0">
                <a:latin typeface="Franklin Gothic Demi" pitchFamily="34" charset="0"/>
              </a:rPr>
              <a:t>”</a:t>
            </a:r>
            <a:r>
              <a:rPr lang="en-GB" sz="2000" dirty="0" smtClean="0">
                <a:latin typeface="Franklin Gothic Demi" pitchFamily="34" charset="0"/>
              </a:rPr>
              <a:t> with an investment of over 100 million </a:t>
            </a:r>
            <a:r>
              <a:rPr lang="bs-Latn-BA" sz="2000" dirty="0" smtClean="0">
                <a:latin typeface="Franklin Gothic Demi" pitchFamily="34" charset="0"/>
              </a:rPr>
              <a:t>€ </a:t>
            </a:r>
            <a:r>
              <a:rPr lang="en-GB" sz="2000" dirty="0" smtClean="0">
                <a:latin typeface="Franklin Gothic Demi" pitchFamily="34" charset="0"/>
              </a:rPr>
              <a:t>and employs </a:t>
            </a:r>
            <a:r>
              <a:rPr lang="bs-Latn-BA" sz="2000" dirty="0" smtClean="0">
                <a:latin typeface="Franklin Gothic Demi" pitchFamily="34" charset="0"/>
              </a:rPr>
              <a:t>900 </a:t>
            </a:r>
            <a:r>
              <a:rPr lang="en-GB" sz="2000" dirty="0" smtClean="0">
                <a:latin typeface="Franklin Gothic Demi" pitchFamily="34" charset="0"/>
              </a:rPr>
              <a:t>people </a:t>
            </a:r>
            <a:endParaRPr lang="bs-Latn-BA" sz="2000" dirty="0" smtClean="0">
              <a:latin typeface="Franklin Gothic Demi" pitchFamily="34" charset="0"/>
            </a:endParaRPr>
          </a:p>
        </p:txBody>
      </p:sp>
      <p:pic>
        <p:nvPicPr>
          <p:cNvPr id="7173" name="Picture 9" descr="11"/>
          <p:cNvPicPr>
            <a:picLocks noChangeAspect="1" noChangeArrowheads="1"/>
          </p:cNvPicPr>
          <p:nvPr/>
        </p:nvPicPr>
        <p:blipFill>
          <a:blip r:embed="rId2" cstate="print"/>
          <a:srcRect/>
          <a:stretch>
            <a:fillRect/>
          </a:stretch>
        </p:blipFill>
        <p:spPr bwMode="auto">
          <a:xfrm>
            <a:off x="618227" y="3503613"/>
            <a:ext cx="1282909" cy="1368425"/>
          </a:xfrm>
          <a:prstGeom prst="rect">
            <a:avLst/>
          </a:prstGeom>
          <a:ln>
            <a:noFill/>
          </a:ln>
          <a:effectLst>
            <a:softEdge rad="112500"/>
          </a:effectLst>
        </p:spPr>
      </p:pic>
      <p:pic>
        <p:nvPicPr>
          <p:cNvPr id="7174" name="Picture 10" descr="mg"/>
          <p:cNvPicPr>
            <a:picLocks noChangeAspect="1" noChangeArrowheads="1"/>
          </p:cNvPicPr>
          <p:nvPr/>
        </p:nvPicPr>
        <p:blipFill>
          <a:blip r:embed="rId3" cstate="print"/>
          <a:srcRect/>
          <a:stretch>
            <a:fillRect/>
          </a:stretch>
        </p:blipFill>
        <p:spPr bwMode="auto">
          <a:xfrm>
            <a:off x="474663" y="1314450"/>
            <a:ext cx="1889125" cy="2160588"/>
          </a:xfrm>
          <a:prstGeom prst="rect">
            <a:avLst/>
          </a:prstGeom>
          <a:ln>
            <a:noFill/>
          </a:ln>
          <a:effectLst>
            <a:softEdge rad="112500"/>
          </a:effectLst>
        </p:spPr>
      </p:pic>
      <p:sp>
        <p:nvSpPr>
          <p:cNvPr id="10245" name="Text Box 8"/>
          <p:cNvSpPr txBox="1">
            <a:spLocks noChangeArrowheads="1"/>
          </p:cNvSpPr>
          <p:nvPr/>
        </p:nvSpPr>
        <p:spPr bwMode="auto">
          <a:xfrm>
            <a:off x="576263" y="692150"/>
            <a:ext cx="1908175" cy="579438"/>
          </a:xfrm>
          <a:prstGeom prst="rect">
            <a:avLst/>
          </a:prstGeom>
          <a:noFill/>
          <a:ln w="9525">
            <a:noFill/>
            <a:miter lim="800000"/>
            <a:headEnd/>
            <a:tailEnd/>
          </a:ln>
        </p:spPr>
        <p:txBody>
          <a:bodyPr>
            <a:spAutoFit/>
          </a:bodyPr>
          <a:lstStyle/>
          <a:p>
            <a:pPr algn="ctr" eaLnBrk="1" hangingPunct="1">
              <a:spcBef>
                <a:spcPct val="50000"/>
              </a:spcBef>
            </a:pPr>
            <a:r>
              <a:rPr lang="en-GB" sz="3200" b="1" dirty="0" smtClean="0">
                <a:solidFill>
                  <a:srgbClr val="000099"/>
                </a:solidFill>
                <a:latin typeface="Franklin Gothic Demi" pitchFamily="34" charset="0"/>
              </a:rPr>
              <a:t>Business</a:t>
            </a:r>
            <a:endParaRPr lang="bs-Latn-BA" sz="3200" b="1" dirty="0">
              <a:solidFill>
                <a:srgbClr val="000099"/>
              </a:solidFill>
              <a:latin typeface="Franklin Gothic Demi" pitchFamily="34" charset="0"/>
            </a:endParaRPr>
          </a:p>
        </p:txBody>
      </p:sp>
      <p:pic>
        <p:nvPicPr>
          <p:cNvPr id="10246" name="Picture 9"/>
          <p:cNvPicPr>
            <a:picLocks noChangeAspect="1" noChangeArrowheads="1"/>
          </p:cNvPicPr>
          <p:nvPr/>
        </p:nvPicPr>
        <p:blipFill>
          <a:blip r:embed="rId4"/>
          <a:srcRect/>
          <a:stretch>
            <a:fillRect/>
          </a:stretch>
        </p:blipFill>
        <p:spPr bwMode="auto">
          <a:xfrm>
            <a:off x="2555875" y="909638"/>
            <a:ext cx="5508625" cy="3967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3"/>
          <p:cNvSpPr>
            <a:spLocks noGrp="1"/>
          </p:cNvSpPr>
          <p:nvPr>
            <p:ph type="body" idx="4294967295"/>
          </p:nvPr>
        </p:nvSpPr>
        <p:spPr>
          <a:xfrm>
            <a:off x="576263" y="3176588"/>
            <a:ext cx="8066087" cy="3022600"/>
          </a:xfrm>
        </p:spPr>
        <p:txBody>
          <a:bodyPr/>
          <a:lstStyle/>
          <a:p>
            <a:pPr marL="495300" indent="-495300" eaLnBrk="1" hangingPunct="1">
              <a:lnSpc>
                <a:spcPct val="80000"/>
              </a:lnSpc>
              <a:buFont typeface="Courier New" pitchFamily="49" charset="0"/>
              <a:buNone/>
            </a:pPr>
            <a:endParaRPr lang="bs-Latn-BA" sz="1600" dirty="0" smtClean="0">
              <a:latin typeface="Tahoma" pitchFamily="34" charset="0"/>
            </a:endParaRPr>
          </a:p>
          <a:p>
            <a:pPr marL="495300" indent="-495300" eaLnBrk="1" hangingPunct="1">
              <a:lnSpc>
                <a:spcPct val="80000"/>
              </a:lnSpc>
              <a:buFont typeface="Courier New" pitchFamily="49" charset="0"/>
              <a:buChar char="o"/>
            </a:pPr>
            <a:r>
              <a:rPr lang="en-GB" sz="2200" dirty="0" smtClean="0">
                <a:latin typeface="Tahoma" pitchFamily="34" charset="0"/>
              </a:rPr>
              <a:t>Textile Industry</a:t>
            </a:r>
            <a:endParaRPr lang="bs-Latn-BA" sz="2200" dirty="0" smtClean="0">
              <a:latin typeface="Tahoma" pitchFamily="34" charset="0"/>
            </a:endParaRPr>
          </a:p>
          <a:p>
            <a:pPr marL="495300" indent="-495300" eaLnBrk="1" hangingPunct="1">
              <a:lnSpc>
                <a:spcPct val="80000"/>
              </a:lnSpc>
              <a:buFont typeface="Courier New" pitchFamily="49" charset="0"/>
              <a:buChar char="o"/>
            </a:pPr>
            <a:r>
              <a:rPr lang="en-GB" sz="2200" dirty="0" smtClean="0">
                <a:latin typeface="Tahoma" pitchFamily="34" charset="0"/>
              </a:rPr>
              <a:t>Furniture Industry</a:t>
            </a:r>
          </a:p>
          <a:p>
            <a:pPr marL="495300" indent="-495300" eaLnBrk="1" hangingPunct="1">
              <a:lnSpc>
                <a:spcPct val="80000"/>
              </a:lnSpc>
              <a:buFont typeface="Courier New" pitchFamily="49" charset="0"/>
              <a:buChar char="o"/>
            </a:pPr>
            <a:r>
              <a:rPr lang="en-GB" sz="2200" dirty="0" smtClean="0">
                <a:latin typeface="Tahoma" pitchFamily="34" charset="0"/>
              </a:rPr>
              <a:t>Metal Industry </a:t>
            </a:r>
            <a:endParaRPr lang="bs-Latn-BA" sz="2200" dirty="0" smtClean="0">
              <a:latin typeface="Tahoma" pitchFamily="34" charset="0"/>
            </a:endParaRPr>
          </a:p>
          <a:p>
            <a:pPr marL="495300" indent="-495300" eaLnBrk="1" hangingPunct="1">
              <a:lnSpc>
                <a:spcPct val="80000"/>
              </a:lnSpc>
              <a:buFont typeface="Courier New" pitchFamily="49" charset="0"/>
              <a:buChar char="o"/>
            </a:pPr>
            <a:r>
              <a:rPr lang="en-GB" sz="2200" dirty="0" smtClean="0">
                <a:latin typeface="Tahoma" pitchFamily="34" charset="0"/>
              </a:rPr>
              <a:t>Woodwork Industry</a:t>
            </a:r>
            <a:endParaRPr lang="bs-Latn-BA" sz="2200" dirty="0" smtClean="0">
              <a:latin typeface="Tahoma" pitchFamily="34" charset="0"/>
            </a:endParaRPr>
          </a:p>
          <a:p>
            <a:pPr marL="495300" indent="-495300" eaLnBrk="1" hangingPunct="1">
              <a:lnSpc>
                <a:spcPct val="80000"/>
              </a:lnSpc>
              <a:buFont typeface="Courier New" pitchFamily="49" charset="0"/>
              <a:buChar char="o"/>
            </a:pPr>
            <a:r>
              <a:rPr lang="en-GB" sz="2200" dirty="0" smtClean="0">
                <a:latin typeface="Tahoma" pitchFamily="34" charset="0"/>
              </a:rPr>
              <a:t>Production of milk and milk products</a:t>
            </a:r>
            <a:endParaRPr lang="bs-Latn-BA" sz="2200" dirty="0" smtClean="0">
              <a:latin typeface="Tahoma" pitchFamily="34" charset="0"/>
            </a:endParaRPr>
          </a:p>
          <a:p>
            <a:pPr marL="495300" indent="-495300" eaLnBrk="1" hangingPunct="1">
              <a:lnSpc>
                <a:spcPct val="80000"/>
              </a:lnSpc>
              <a:buFont typeface="Courier New" pitchFamily="49" charset="0"/>
              <a:buChar char="o"/>
            </a:pPr>
            <a:r>
              <a:rPr lang="en-GB" sz="2200" dirty="0" smtClean="0">
                <a:latin typeface="Tahoma" pitchFamily="34" charset="0"/>
              </a:rPr>
              <a:t>Construction </a:t>
            </a:r>
            <a:endParaRPr lang="bs-Latn-BA" sz="2200" dirty="0" smtClean="0">
              <a:latin typeface="Tahoma" pitchFamily="34" charset="0"/>
            </a:endParaRPr>
          </a:p>
          <a:p>
            <a:pPr marL="495300" indent="-495300" eaLnBrk="1" hangingPunct="1">
              <a:lnSpc>
                <a:spcPct val="80000"/>
              </a:lnSpc>
              <a:buFont typeface="Courier New" pitchFamily="49" charset="0"/>
              <a:buChar char="o"/>
            </a:pPr>
            <a:r>
              <a:rPr lang="en-GB" sz="2200" dirty="0" smtClean="0">
                <a:latin typeface="Tahoma" pitchFamily="34" charset="0"/>
              </a:rPr>
              <a:t>Transport</a:t>
            </a:r>
            <a:endParaRPr lang="bs-Latn-BA" sz="2200" dirty="0" smtClean="0">
              <a:latin typeface="Tahoma" pitchFamily="34" charset="0"/>
            </a:endParaRPr>
          </a:p>
          <a:p>
            <a:pPr marL="495300" indent="-495300" eaLnBrk="1" hangingPunct="1">
              <a:lnSpc>
                <a:spcPct val="80000"/>
              </a:lnSpc>
              <a:buFont typeface="Courier New" pitchFamily="49" charset="0"/>
              <a:buChar char="o"/>
            </a:pPr>
            <a:r>
              <a:rPr lang="en-GB" sz="2200" dirty="0" smtClean="0">
                <a:latin typeface="Tahoma" pitchFamily="34" charset="0"/>
              </a:rPr>
              <a:t>Services and others</a:t>
            </a:r>
            <a:endParaRPr lang="bs-Latn-BA" sz="3400" dirty="0" smtClean="0">
              <a:latin typeface="Tahoma" pitchFamily="34" charset="0"/>
            </a:endParaRPr>
          </a:p>
        </p:txBody>
      </p:sp>
      <p:sp>
        <p:nvSpPr>
          <p:cNvPr id="11267" name="Text Box 5"/>
          <p:cNvSpPr txBox="1">
            <a:spLocks noChangeArrowheads="1"/>
          </p:cNvSpPr>
          <p:nvPr/>
        </p:nvSpPr>
        <p:spPr bwMode="auto">
          <a:xfrm>
            <a:off x="684213" y="2168525"/>
            <a:ext cx="8101012" cy="769441"/>
          </a:xfrm>
          <a:prstGeom prst="rect">
            <a:avLst/>
          </a:prstGeom>
          <a:noFill/>
          <a:ln w="9525">
            <a:noFill/>
            <a:miter lim="800000"/>
            <a:headEnd/>
            <a:tailEnd/>
          </a:ln>
        </p:spPr>
        <p:txBody>
          <a:bodyPr>
            <a:spAutoFit/>
          </a:bodyPr>
          <a:lstStyle/>
          <a:p>
            <a:pPr eaLnBrk="1" hangingPunct="1">
              <a:spcBef>
                <a:spcPct val="50000"/>
              </a:spcBef>
            </a:pPr>
            <a:r>
              <a:rPr lang="en-GB" sz="2200" dirty="0" err="1" smtClean="0"/>
              <a:t>Maglaj</a:t>
            </a:r>
            <a:r>
              <a:rPr lang="en-GB" sz="2200" dirty="0" smtClean="0"/>
              <a:t> has about 897 registered businesses of which 369 are crafts and shops of different services:</a:t>
            </a:r>
            <a:endParaRPr lang="bs-Latn-BA" sz="2200" dirty="0"/>
          </a:p>
        </p:txBody>
      </p:sp>
      <p:pic>
        <p:nvPicPr>
          <p:cNvPr id="9219" name="Picture 4" descr="flase na stolu"/>
          <p:cNvPicPr>
            <a:picLocks noChangeAspect="1" noChangeArrowheads="1"/>
          </p:cNvPicPr>
          <p:nvPr/>
        </p:nvPicPr>
        <p:blipFill>
          <a:blip r:embed="rId2" cstate="print"/>
          <a:srcRect/>
          <a:stretch>
            <a:fillRect/>
          </a:stretch>
        </p:blipFill>
        <p:spPr bwMode="auto">
          <a:xfrm>
            <a:off x="5370873" y="337722"/>
            <a:ext cx="2434504" cy="1753569"/>
          </a:xfrm>
          <a:prstGeom prst="rect">
            <a:avLst/>
          </a:prstGeom>
          <a:ln>
            <a:noFill/>
          </a:ln>
          <a:effectLst>
            <a:softEdge rad="112500"/>
          </a:effectLst>
        </p:spPr>
      </p:pic>
      <p:pic>
        <p:nvPicPr>
          <p:cNvPr id="10246" name="Picture 7" descr="bontexkosulje"/>
          <p:cNvPicPr>
            <a:picLocks noChangeAspect="1" noChangeArrowheads="1"/>
          </p:cNvPicPr>
          <p:nvPr/>
        </p:nvPicPr>
        <p:blipFill>
          <a:blip r:embed="rId3" cstate="print"/>
          <a:srcRect/>
          <a:stretch>
            <a:fillRect/>
          </a:stretch>
        </p:blipFill>
        <p:spPr bwMode="auto">
          <a:xfrm>
            <a:off x="2777300" y="265875"/>
            <a:ext cx="2509695" cy="1947718"/>
          </a:xfrm>
          <a:prstGeom prst="rect">
            <a:avLst/>
          </a:prstGeom>
          <a:ln>
            <a:noFill/>
          </a:ln>
          <a:effectLst>
            <a:softEdge rad="112500"/>
          </a:effectLst>
        </p:spPr>
      </p:pic>
      <p:pic>
        <p:nvPicPr>
          <p:cNvPr id="11270" name="Picture 8" descr="farma"/>
          <p:cNvPicPr>
            <a:picLocks noChangeAspect="1" noChangeArrowheads="1"/>
          </p:cNvPicPr>
          <p:nvPr/>
        </p:nvPicPr>
        <p:blipFill>
          <a:blip r:embed="rId4"/>
          <a:srcRect/>
          <a:stretch>
            <a:fillRect/>
          </a:stretch>
        </p:blipFill>
        <p:spPr bwMode="auto">
          <a:xfrm rot="-340305">
            <a:off x="6624638" y="2997200"/>
            <a:ext cx="2016125" cy="1511300"/>
          </a:xfrm>
          <a:prstGeom prst="rect">
            <a:avLst/>
          </a:prstGeom>
          <a:noFill/>
          <a:ln w="28575" algn="ctr">
            <a:solidFill>
              <a:srgbClr val="808080"/>
            </a:solidFill>
            <a:miter lim="800000"/>
            <a:headEnd/>
            <a:tailEnd/>
          </a:ln>
        </p:spPr>
      </p:pic>
      <p:pic>
        <p:nvPicPr>
          <p:cNvPr id="11271" name="Picture 10" descr="sack_kraft"/>
          <p:cNvPicPr>
            <a:picLocks noChangeAspect="1" noChangeArrowheads="1"/>
          </p:cNvPicPr>
          <p:nvPr/>
        </p:nvPicPr>
        <p:blipFill>
          <a:blip r:embed="rId5"/>
          <a:srcRect/>
          <a:stretch>
            <a:fillRect/>
          </a:stretch>
        </p:blipFill>
        <p:spPr bwMode="auto">
          <a:xfrm>
            <a:off x="539750" y="441325"/>
            <a:ext cx="2305050" cy="1644650"/>
          </a:xfrm>
          <a:prstGeom prst="rect">
            <a:avLst/>
          </a:prstGeom>
          <a:noFill/>
          <a:ln w="9525">
            <a:noFill/>
            <a:miter lim="800000"/>
            <a:headEnd/>
            <a:tailEnd/>
          </a:ln>
        </p:spPr>
      </p:pic>
      <p:pic>
        <p:nvPicPr>
          <p:cNvPr id="11272" name="Picture 11" descr="privreda1"/>
          <p:cNvPicPr>
            <a:picLocks noChangeAspect="1" noChangeArrowheads="1"/>
          </p:cNvPicPr>
          <p:nvPr/>
        </p:nvPicPr>
        <p:blipFill>
          <a:blip r:embed="rId6"/>
          <a:srcRect/>
          <a:stretch>
            <a:fillRect/>
          </a:stretch>
        </p:blipFill>
        <p:spPr bwMode="auto">
          <a:xfrm rot="446732">
            <a:off x="6300788" y="4797425"/>
            <a:ext cx="2376487" cy="1630363"/>
          </a:xfrm>
          <a:prstGeom prst="rect">
            <a:avLst/>
          </a:prstGeom>
          <a:noFill/>
          <a:ln w="28575" algn="in">
            <a:solidFill>
              <a:srgbClr val="808080"/>
            </a:solid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ext Placeholder 11"/>
          <p:cNvSpPr>
            <a:spLocks noGrp="1"/>
          </p:cNvSpPr>
          <p:nvPr>
            <p:ph type="body" sz="half" idx="3"/>
          </p:nvPr>
        </p:nvSpPr>
        <p:spPr>
          <a:xfrm>
            <a:off x="323850" y="1341438"/>
            <a:ext cx="8286750" cy="1943100"/>
          </a:xfrm>
        </p:spPr>
        <p:txBody>
          <a:bodyPr/>
          <a:lstStyle/>
          <a:p>
            <a:pPr eaLnBrk="1" hangingPunct="1">
              <a:lnSpc>
                <a:spcPct val="120000"/>
              </a:lnSpc>
            </a:pPr>
            <a:r>
              <a:rPr lang="en-GB" sz="2000" b="0" dirty="0" smtClean="0">
                <a:latin typeface="Tahoma" pitchFamily="34" charset="0"/>
              </a:rPr>
              <a:t>With years of experience in the construction field it has an active role in the reconstruction and construction of private and public buildings, as well as the production of all kinds of woodwork. </a:t>
            </a:r>
            <a:endParaRPr lang="bs-Latn-BA" sz="2200" b="0" dirty="0" smtClean="0">
              <a:latin typeface="Tahoma" pitchFamily="34" charset="0"/>
              <a:cs typeface="Times New Roman" pitchFamily="18" charset="0"/>
            </a:endParaRPr>
          </a:p>
          <a:p>
            <a:pPr eaLnBrk="1" hangingPunct="1">
              <a:lnSpc>
                <a:spcPct val="150000"/>
              </a:lnSpc>
            </a:pPr>
            <a:endParaRPr lang="bs-Latn-BA" sz="2200" b="0" dirty="0" smtClean="0">
              <a:latin typeface="Tahoma" pitchFamily="34" charset="0"/>
              <a:cs typeface="Times New Roman" pitchFamily="18" charset="0"/>
            </a:endParaRPr>
          </a:p>
        </p:txBody>
      </p:sp>
      <p:sp>
        <p:nvSpPr>
          <p:cNvPr id="12291" name="TextBox 4"/>
          <p:cNvSpPr txBox="1">
            <a:spLocks noChangeArrowheads="1"/>
          </p:cNvSpPr>
          <p:nvPr/>
        </p:nvSpPr>
        <p:spPr bwMode="auto">
          <a:xfrm>
            <a:off x="468313" y="549275"/>
            <a:ext cx="6551612" cy="523875"/>
          </a:xfrm>
          <a:prstGeom prst="rect">
            <a:avLst/>
          </a:prstGeom>
          <a:noFill/>
          <a:ln w="9525">
            <a:noFill/>
            <a:miter lim="800000"/>
            <a:headEnd/>
            <a:tailEnd/>
          </a:ln>
        </p:spPr>
        <p:txBody>
          <a:bodyPr>
            <a:spAutoFit/>
          </a:bodyPr>
          <a:lstStyle/>
          <a:p>
            <a:pPr eaLnBrk="1" hangingPunct="1"/>
            <a:r>
              <a:rPr lang="bs-Latn-BA" sz="2800" b="1">
                <a:solidFill>
                  <a:srgbClr val="000099"/>
                </a:solidFill>
                <a:latin typeface="Franklin Gothic Demi" pitchFamily="34" charset="0"/>
              </a:rPr>
              <a:t>Alu Wood Inženjering d.o.o. Maglaj</a:t>
            </a:r>
          </a:p>
        </p:txBody>
      </p:sp>
      <p:pic>
        <p:nvPicPr>
          <p:cNvPr id="12292" name="Picture 1"/>
          <p:cNvPicPr>
            <a:picLocks noChangeAspect="1"/>
          </p:cNvPicPr>
          <p:nvPr/>
        </p:nvPicPr>
        <p:blipFill>
          <a:blip r:embed="rId2"/>
          <a:srcRect/>
          <a:stretch>
            <a:fillRect/>
          </a:stretch>
        </p:blipFill>
        <p:spPr bwMode="auto">
          <a:xfrm>
            <a:off x="2627313" y="3608388"/>
            <a:ext cx="4002087" cy="2647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3"/>
          <p:cNvSpPr>
            <a:spLocks noGrp="1"/>
          </p:cNvSpPr>
          <p:nvPr>
            <p:ph type="body" idx="1"/>
          </p:nvPr>
        </p:nvSpPr>
        <p:spPr>
          <a:xfrm>
            <a:off x="179388" y="1268413"/>
            <a:ext cx="8424862" cy="1800225"/>
          </a:xfrm>
        </p:spPr>
        <p:txBody>
          <a:bodyPr/>
          <a:lstStyle/>
          <a:p>
            <a:pPr algn="just">
              <a:buFont typeface="Wingdings 2" pitchFamily="18" charset="2"/>
              <a:buNone/>
            </a:pPr>
            <a:r>
              <a:rPr lang="en-GB" sz="2000" dirty="0" smtClean="0">
                <a:latin typeface="Tahoma" pitchFamily="34" charset="0"/>
              </a:rPr>
              <a:t>This company was founded in 1987 and is active in production, trade and</a:t>
            </a:r>
          </a:p>
          <a:p>
            <a:pPr algn="just">
              <a:buFont typeface="Wingdings 2" pitchFamily="18" charset="2"/>
              <a:buNone/>
            </a:pPr>
            <a:r>
              <a:rPr lang="en-GB" sz="2000" dirty="0" smtClean="0">
                <a:latin typeface="Tahoma" pitchFamily="34" charset="0"/>
              </a:rPr>
              <a:t>catering. Production takes place on two locations, </a:t>
            </a:r>
            <a:r>
              <a:rPr lang="en-GB" sz="2000" dirty="0" err="1" smtClean="0">
                <a:latin typeface="Tahoma" pitchFamily="34" charset="0"/>
              </a:rPr>
              <a:t>Omerdino</a:t>
            </a:r>
            <a:r>
              <a:rPr lang="en-GB" sz="2000" dirty="0" smtClean="0">
                <a:latin typeface="Tahoma" pitchFamily="34" charset="0"/>
              </a:rPr>
              <a:t> </a:t>
            </a:r>
            <a:r>
              <a:rPr lang="en-GB" sz="2000" dirty="0" err="1" smtClean="0">
                <a:latin typeface="Tahoma" pitchFamily="34" charset="0"/>
              </a:rPr>
              <a:t>Polje</a:t>
            </a:r>
            <a:r>
              <a:rPr lang="en-GB" sz="2000" dirty="0" smtClean="0">
                <a:latin typeface="Tahoma" pitchFamily="34" charset="0"/>
              </a:rPr>
              <a:t>, </a:t>
            </a:r>
          </a:p>
          <a:p>
            <a:pPr algn="just">
              <a:buFont typeface="Wingdings 2" pitchFamily="18" charset="2"/>
              <a:buNone/>
            </a:pPr>
            <a:r>
              <a:rPr lang="en-GB" sz="2000" dirty="0" smtClean="0">
                <a:latin typeface="Tahoma" pitchFamily="34" charset="0"/>
              </a:rPr>
              <a:t>where apples and pear are grown on 20 ha </a:t>
            </a:r>
            <a:endParaRPr lang="hr-BA" sz="2000" dirty="0" smtClean="0">
              <a:latin typeface="Tahoma" pitchFamily="34" charset="0"/>
            </a:endParaRPr>
          </a:p>
        </p:txBody>
      </p:sp>
      <p:pic>
        <p:nvPicPr>
          <p:cNvPr id="9220" name="Picture 5" descr="vocnjak"/>
          <p:cNvPicPr>
            <a:picLocks noChangeAspect="1" noChangeArrowheads="1"/>
          </p:cNvPicPr>
          <p:nvPr/>
        </p:nvPicPr>
        <p:blipFill>
          <a:blip r:embed="rId2" cstate="print"/>
          <a:srcRect/>
          <a:stretch>
            <a:fillRect/>
          </a:stretch>
        </p:blipFill>
        <p:spPr bwMode="auto">
          <a:xfrm>
            <a:off x="6088116" y="4081542"/>
            <a:ext cx="2874829" cy="1919155"/>
          </a:xfrm>
          <a:prstGeom prst="rect">
            <a:avLst/>
          </a:prstGeom>
          <a:ln>
            <a:noFill/>
          </a:ln>
          <a:effectLst>
            <a:softEdge rad="112500"/>
          </a:effectLst>
        </p:spPr>
      </p:pic>
      <p:sp>
        <p:nvSpPr>
          <p:cNvPr id="13316" name="Rectangle 5"/>
          <p:cNvSpPr>
            <a:spLocks/>
          </p:cNvSpPr>
          <p:nvPr/>
        </p:nvSpPr>
        <p:spPr bwMode="auto">
          <a:xfrm>
            <a:off x="684213" y="6021388"/>
            <a:ext cx="3095625" cy="503237"/>
          </a:xfrm>
          <a:prstGeom prst="rect">
            <a:avLst/>
          </a:prstGeom>
          <a:noFill/>
          <a:ln w="9525">
            <a:noFill/>
            <a:miter lim="800000"/>
            <a:headEnd/>
            <a:tailEnd/>
          </a:ln>
        </p:spPr>
        <p:txBody>
          <a:bodyPr/>
          <a:lstStyle/>
          <a:p>
            <a:pPr marL="273050" indent="-273050" algn="ctr">
              <a:spcBef>
                <a:spcPct val="20000"/>
              </a:spcBef>
              <a:buClr>
                <a:srgbClr val="0BD0D9"/>
              </a:buClr>
              <a:buSzPct val="95000"/>
              <a:buFont typeface="Wingdings 2" pitchFamily="18" charset="2"/>
              <a:buNone/>
            </a:pPr>
            <a:r>
              <a:rPr lang="hr-HR" sz="2200" dirty="0" smtClean="0"/>
              <a:t>Mapex</a:t>
            </a:r>
            <a:r>
              <a:rPr lang="en-GB" sz="2200" dirty="0" smtClean="0"/>
              <a:t> </a:t>
            </a:r>
            <a:r>
              <a:rPr lang="en-GB" sz="2200" dirty="0" err="1" smtClean="0"/>
              <a:t>Schnaps</a:t>
            </a:r>
            <a:endParaRPr lang="hr-BA" sz="2200" dirty="0"/>
          </a:p>
        </p:txBody>
      </p:sp>
      <p:sp>
        <p:nvSpPr>
          <p:cNvPr id="13317" name="Rectangle 5"/>
          <p:cNvSpPr>
            <a:spLocks/>
          </p:cNvSpPr>
          <p:nvPr/>
        </p:nvSpPr>
        <p:spPr bwMode="auto">
          <a:xfrm>
            <a:off x="4608514" y="6021388"/>
            <a:ext cx="4052942" cy="503237"/>
          </a:xfrm>
          <a:prstGeom prst="rect">
            <a:avLst/>
          </a:prstGeom>
          <a:noFill/>
          <a:ln w="9525">
            <a:noFill/>
            <a:miter lim="800000"/>
            <a:headEnd/>
            <a:tailEnd/>
          </a:ln>
        </p:spPr>
        <p:txBody>
          <a:bodyPr/>
          <a:lstStyle/>
          <a:p>
            <a:pPr marL="273050" indent="-273050" algn="ctr">
              <a:spcBef>
                <a:spcPct val="20000"/>
              </a:spcBef>
              <a:buClr>
                <a:srgbClr val="0BD0D9"/>
              </a:buClr>
              <a:buSzPct val="95000"/>
              <a:buFont typeface="Wingdings 2" pitchFamily="18" charset="2"/>
              <a:buNone/>
            </a:pPr>
            <a:r>
              <a:rPr lang="en-GB" sz="2200" dirty="0" smtClean="0"/>
              <a:t>Plantation of Apples and Pears</a:t>
            </a:r>
            <a:endParaRPr lang="hr-BA" sz="2200" dirty="0"/>
          </a:p>
        </p:txBody>
      </p:sp>
      <p:pic>
        <p:nvPicPr>
          <p:cNvPr id="19464" name="Picture 8" descr="clip_image005"/>
          <p:cNvPicPr preferRelativeResize="0">
            <a:picLocks noChangeArrowheads="1"/>
          </p:cNvPicPr>
          <p:nvPr/>
        </p:nvPicPr>
        <p:blipFill>
          <a:blip r:embed="rId3" cstate="print"/>
          <a:srcRect/>
          <a:stretch>
            <a:fillRect/>
          </a:stretch>
        </p:blipFill>
        <p:spPr bwMode="auto">
          <a:xfrm rot="431014">
            <a:off x="3748286" y="2671982"/>
            <a:ext cx="2583376" cy="2160076"/>
          </a:xfrm>
          <a:prstGeom prst="rect">
            <a:avLst/>
          </a:prstGeom>
          <a:ln>
            <a:noFill/>
          </a:ln>
          <a:effectLst>
            <a:softEdge rad="112500"/>
          </a:effectLst>
        </p:spPr>
      </p:pic>
      <p:pic>
        <p:nvPicPr>
          <p:cNvPr id="9219" name="Picture 4" descr="flase na stolu"/>
          <p:cNvPicPr>
            <a:picLocks noChangeAspect="1" noChangeArrowheads="1"/>
          </p:cNvPicPr>
          <p:nvPr/>
        </p:nvPicPr>
        <p:blipFill>
          <a:blip r:embed="rId4" cstate="print"/>
          <a:srcRect/>
          <a:stretch>
            <a:fillRect/>
          </a:stretch>
        </p:blipFill>
        <p:spPr bwMode="auto">
          <a:xfrm>
            <a:off x="334707" y="3492665"/>
            <a:ext cx="3939098" cy="2627985"/>
          </a:xfrm>
          <a:prstGeom prst="rect">
            <a:avLst/>
          </a:prstGeom>
          <a:ln>
            <a:noFill/>
          </a:ln>
          <a:effectLst>
            <a:softEdge rad="112500"/>
          </a:effectLst>
        </p:spPr>
      </p:pic>
      <p:sp>
        <p:nvSpPr>
          <p:cNvPr id="13320" name="TextBox 9"/>
          <p:cNvSpPr txBox="1">
            <a:spLocks noChangeArrowheads="1"/>
          </p:cNvSpPr>
          <p:nvPr/>
        </p:nvSpPr>
        <p:spPr bwMode="auto">
          <a:xfrm>
            <a:off x="576263" y="476250"/>
            <a:ext cx="6011862" cy="585788"/>
          </a:xfrm>
          <a:prstGeom prst="rect">
            <a:avLst/>
          </a:prstGeom>
          <a:noFill/>
          <a:ln w="9525">
            <a:noFill/>
            <a:miter lim="800000"/>
            <a:headEnd/>
            <a:tailEnd/>
          </a:ln>
        </p:spPr>
        <p:txBody>
          <a:bodyPr>
            <a:spAutoFit/>
          </a:bodyPr>
          <a:lstStyle/>
          <a:p>
            <a:pPr eaLnBrk="1" hangingPunct="1"/>
            <a:r>
              <a:rPr lang="bs-Latn-BA" sz="3200" b="1">
                <a:solidFill>
                  <a:srgbClr val="000099"/>
                </a:solidFill>
                <a:latin typeface="Franklin Gothic Demi" pitchFamily="34" charset="0"/>
              </a:rPr>
              <a:t>D.D. Mapex  Maglaj</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ext Placeholder 4"/>
          <p:cNvSpPr>
            <a:spLocks noGrp="1"/>
          </p:cNvSpPr>
          <p:nvPr>
            <p:ph type="body" idx="1"/>
          </p:nvPr>
        </p:nvSpPr>
        <p:spPr>
          <a:xfrm>
            <a:off x="431800" y="1052513"/>
            <a:ext cx="7277100" cy="1547812"/>
          </a:xfrm>
        </p:spPr>
        <p:txBody>
          <a:bodyPr/>
          <a:lstStyle/>
          <a:p>
            <a:pPr algn="just" eaLnBrk="1" hangingPunct="1">
              <a:lnSpc>
                <a:spcPct val="140000"/>
              </a:lnSpc>
            </a:pPr>
            <a:r>
              <a:rPr lang="hr-BA" dirty="0" smtClean="0">
                <a:latin typeface="Tahoma" pitchFamily="34" charset="0"/>
                <a:cs typeface="Times New Roman" pitchFamily="18" charset="0"/>
              </a:rPr>
              <a:t>Bontex d.o.o. </a:t>
            </a:r>
            <a:r>
              <a:rPr lang="hr-BA" dirty="0" smtClean="0">
                <a:latin typeface="Tahoma" pitchFamily="34" charset="0"/>
                <a:cs typeface="Times New Roman" pitchFamily="18" charset="0"/>
              </a:rPr>
              <a:t>– </a:t>
            </a:r>
            <a:r>
              <a:rPr lang="en-GB" dirty="0" smtClean="0">
                <a:latin typeface="Tahoma" pitchFamily="34" charset="0"/>
                <a:cs typeface="Times New Roman" pitchFamily="18" charset="0"/>
              </a:rPr>
              <a:t>produces shirts and other clothing mainly for markets in Switzerland. The company employs around 250 people in a 3’000m2 facility. </a:t>
            </a:r>
            <a:endParaRPr lang="en-US" dirty="0" smtClean="0">
              <a:latin typeface="Tahoma" pitchFamily="34" charset="0"/>
            </a:endParaRPr>
          </a:p>
        </p:txBody>
      </p:sp>
      <p:pic>
        <p:nvPicPr>
          <p:cNvPr id="10245" name="Picture 6" descr="tekstilna-industrija"/>
          <p:cNvPicPr>
            <a:picLocks noChangeAspect="1" noChangeArrowheads="1"/>
          </p:cNvPicPr>
          <p:nvPr/>
        </p:nvPicPr>
        <p:blipFill>
          <a:blip r:embed="rId2" cstate="print"/>
          <a:srcRect/>
          <a:stretch>
            <a:fillRect/>
          </a:stretch>
        </p:blipFill>
        <p:spPr bwMode="auto">
          <a:xfrm>
            <a:off x="5112060" y="2770849"/>
            <a:ext cx="3333750" cy="2190750"/>
          </a:xfrm>
          <a:prstGeom prst="rect">
            <a:avLst/>
          </a:prstGeom>
          <a:ln>
            <a:noFill/>
          </a:ln>
          <a:effectLst>
            <a:softEdge rad="112500"/>
          </a:effectLst>
        </p:spPr>
      </p:pic>
      <p:pic>
        <p:nvPicPr>
          <p:cNvPr id="10246" name="Picture 7" descr="bontexkosulje"/>
          <p:cNvPicPr>
            <a:picLocks noChangeAspect="1" noChangeArrowheads="1"/>
          </p:cNvPicPr>
          <p:nvPr/>
        </p:nvPicPr>
        <p:blipFill>
          <a:blip r:embed="rId3" cstate="print"/>
          <a:srcRect/>
          <a:stretch>
            <a:fillRect/>
          </a:stretch>
        </p:blipFill>
        <p:spPr bwMode="auto">
          <a:xfrm>
            <a:off x="3995936" y="4617132"/>
            <a:ext cx="2698901" cy="2094359"/>
          </a:xfrm>
          <a:prstGeom prst="rect">
            <a:avLst/>
          </a:prstGeom>
          <a:ln>
            <a:noFill/>
          </a:ln>
          <a:effectLst>
            <a:softEdge rad="112500"/>
          </a:effectLst>
        </p:spPr>
      </p:pic>
      <p:sp>
        <p:nvSpPr>
          <p:cNvPr id="14341" name="TextBox 6"/>
          <p:cNvSpPr txBox="1">
            <a:spLocks noChangeArrowheads="1"/>
          </p:cNvSpPr>
          <p:nvPr/>
        </p:nvSpPr>
        <p:spPr bwMode="auto">
          <a:xfrm>
            <a:off x="647700" y="549275"/>
            <a:ext cx="5184775" cy="584200"/>
          </a:xfrm>
          <a:prstGeom prst="rect">
            <a:avLst/>
          </a:prstGeom>
          <a:noFill/>
          <a:ln w="9525">
            <a:noFill/>
            <a:miter lim="800000"/>
            <a:headEnd/>
            <a:tailEnd/>
          </a:ln>
        </p:spPr>
        <p:txBody>
          <a:bodyPr>
            <a:spAutoFit/>
          </a:bodyPr>
          <a:lstStyle/>
          <a:p>
            <a:pPr eaLnBrk="1" hangingPunct="1"/>
            <a:r>
              <a:rPr lang="bs-Latn-BA" sz="3200" b="1">
                <a:solidFill>
                  <a:srgbClr val="000099"/>
                </a:solidFill>
                <a:latin typeface="Franklin Gothic Demi" pitchFamily="34" charset="0"/>
              </a:rPr>
              <a:t>Bontex d.o.o.  Maglaj</a:t>
            </a:r>
          </a:p>
        </p:txBody>
      </p:sp>
      <p:pic>
        <p:nvPicPr>
          <p:cNvPr id="14342" name="Picture 1"/>
          <p:cNvPicPr>
            <a:picLocks noChangeAspect="1"/>
          </p:cNvPicPr>
          <p:nvPr/>
        </p:nvPicPr>
        <p:blipFill>
          <a:blip r:embed="rId4"/>
          <a:srcRect/>
          <a:stretch>
            <a:fillRect/>
          </a:stretch>
        </p:blipFill>
        <p:spPr bwMode="auto">
          <a:xfrm>
            <a:off x="263525" y="2803525"/>
            <a:ext cx="4679950" cy="2065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31800" y="1373188"/>
            <a:ext cx="8229600" cy="1890712"/>
          </a:xfrm>
        </p:spPr>
        <p:txBody>
          <a:bodyPr/>
          <a:lstStyle/>
          <a:p>
            <a:pPr algn="just" eaLnBrk="1" hangingPunct="1">
              <a:buFont typeface="Wingdings 2" pitchFamily="18" charset="2"/>
              <a:buNone/>
            </a:pPr>
            <a:r>
              <a:rPr lang="en-GB" sz="2000" dirty="0" smtClean="0">
                <a:latin typeface="Tahoma" pitchFamily="34" charset="0"/>
              </a:rPr>
              <a:t>The company</a:t>
            </a:r>
            <a:r>
              <a:rPr lang="bs-Latn-BA" sz="2000" dirty="0" smtClean="0">
                <a:latin typeface="Tahoma" pitchFamily="34" charset="0"/>
              </a:rPr>
              <a:t> </a:t>
            </a:r>
            <a:r>
              <a:rPr lang="bs-Latn-BA" sz="2000" dirty="0" smtClean="0">
                <a:latin typeface="Tahoma" pitchFamily="34" charset="0"/>
              </a:rPr>
              <a:t>HM promet d.o.o. </a:t>
            </a:r>
            <a:r>
              <a:rPr lang="bs-Latn-BA" sz="2000" dirty="0" smtClean="0">
                <a:latin typeface="Tahoma" pitchFamily="34" charset="0"/>
              </a:rPr>
              <a:t>Maglaj</a:t>
            </a:r>
            <a:r>
              <a:rPr lang="en-GB" sz="2000" dirty="0" smtClean="0">
                <a:latin typeface="Tahoma" pitchFamily="34" charset="0"/>
              </a:rPr>
              <a:t> produces protection clothing </a:t>
            </a:r>
          </a:p>
          <a:p>
            <a:pPr algn="just" eaLnBrk="1" hangingPunct="1">
              <a:buFont typeface="Wingdings 2" pitchFamily="18" charset="2"/>
              <a:buNone/>
            </a:pPr>
            <a:r>
              <a:rPr lang="en-GB" sz="2000" dirty="0" smtClean="0">
                <a:latin typeface="Tahoma" pitchFamily="34" charset="0"/>
              </a:rPr>
              <a:t>mainly for the German market and employs around 400 people in a </a:t>
            </a:r>
          </a:p>
          <a:p>
            <a:pPr algn="just" eaLnBrk="1" hangingPunct="1">
              <a:buFont typeface="Wingdings 2" pitchFamily="18" charset="2"/>
              <a:buNone/>
            </a:pPr>
            <a:r>
              <a:rPr lang="en-GB" sz="2000" dirty="0" smtClean="0">
                <a:latin typeface="Tahoma" pitchFamily="34" charset="0"/>
              </a:rPr>
              <a:t>5’000m2 facility. </a:t>
            </a:r>
          </a:p>
          <a:p>
            <a:pPr algn="just" eaLnBrk="1" hangingPunct="1">
              <a:buFont typeface="Wingdings 2" pitchFamily="18" charset="2"/>
              <a:buNone/>
            </a:pPr>
            <a:r>
              <a:rPr lang="en-GB" sz="2000" dirty="0" smtClean="0">
                <a:latin typeface="Tahoma" pitchFamily="34" charset="0"/>
              </a:rPr>
              <a:t>It has over </a:t>
            </a:r>
            <a:r>
              <a:rPr lang="bs-Latn-BA" sz="2000" dirty="0" smtClean="0">
                <a:latin typeface="Tahoma" pitchFamily="34" charset="0"/>
              </a:rPr>
              <a:t>1700 model</a:t>
            </a:r>
            <a:r>
              <a:rPr lang="en-GB" sz="2000" dirty="0" smtClean="0">
                <a:latin typeface="Tahoma" pitchFamily="34" charset="0"/>
              </a:rPr>
              <a:t>s available and found buyers like Mercedes </a:t>
            </a:r>
          </a:p>
          <a:p>
            <a:pPr algn="just" eaLnBrk="1" hangingPunct="1">
              <a:buFont typeface="Wingdings 2" pitchFamily="18" charset="2"/>
              <a:buNone/>
            </a:pPr>
            <a:r>
              <a:rPr lang="en-GB" sz="2000" dirty="0" smtClean="0">
                <a:latin typeface="Tahoma" pitchFamily="34" charset="0"/>
              </a:rPr>
              <a:t>Benz, BMW, Nissan, Kia, </a:t>
            </a:r>
            <a:r>
              <a:rPr lang="en-GB" sz="2000" dirty="0" err="1" smtClean="0">
                <a:latin typeface="Tahoma" pitchFamily="34" charset="0"/>
              </a:rPr>
              <a:t>Maggi</a:t>
            </a:r>
            <a:r>
              <a:rPr lang="en-GB" sz="2000" dirty="0" smtClean="0">
                <a:latin typeface="Tahoma" pitchFamily="34" charset="0"/>
              </a:rPr>
              <a:t> and others.</a:t>
            </a:r>
            <a:endParaRPr lang="vi-VN" sz="2000" dirty="0" smtClean="0">
              <a:latin typeface="Tahoma" pitchFamily="34" charset="0"/>
            </a:endParaRPr>
          </a:p>
        </p:txBody>
      </p:sp>
      <p:sp>
        <p:nvSpPr>
          <p:cNvPr id="15363" name="TextBox 5"/>
          <p:cNvSpPr txBox="1">
            <a:spLocks noChangeArrowheads="1"/>
          </p:cNvSpPr>
          <p:nvPr/>
        </p:nvSpPr>
        <p:spPr bwMode="auto">
          <a:xfrm>
            <a:off x="514350" y="444500"/>
            <a:ext cx="6445250" cy="584200"/>
          </a:xfrm>
          <a:prstGeom prst="rect">
            <a:avLst/>
          </a:prstGeom>
          <a:noFill/>
          <a:ln w="9525">
            <a:noFill/>
            <a:miter lim="800000"/>
            <a:headEnd/>
            <a:tailEnd/>
          </a:ln>
        </p:spPr>
        <p:txBody>
          <a:bodyPr>
            <a:spAutoFit/>
          </a:bodyPr>
          <a:lstStyle/>
          <a:p>
            <a:pPr eaLnBrk="1" hangingPunct="1"/>
            <a:r>
              <a:rPr lang="bs-Latn-BA" sz="3200" b="1">
                <a:solidFill>
                  <a:srgbClr val="000099"/>
                </a:solidFill>
                <a:latin typeface="Franklin Gothic Demi" pitchFamily="34" charset="0"/>
              </a:rPr>
              <a:t>HM promet d.o.o.  Maglaj</a:t>
            </a:r>
          </a:p>
        </p:txBody>
      </p:sp>
      <p:pic>
        <p:nvPicPr>
          <p:cNvPr id="15364" name="Picture 1"/>
          <p:cNvPicPr>
            <a:picLocks noChangeAspect="1"/>
          </p:cNvPicPr>
          <p:nvPr/>
        </p:nvPicPr>
        <p:blipFill>
          <a:blip r:embed="rId2" cstate="print"/>
          <a:srcRect/>
          <a:stretch>
            <a:fillRect/>
          </a:stretch>
        </p:blipFill>
        <p:spPr bwMode="auto">
          <a:xfrm>
            <a:off x="431800" y="3824288"/>
            <a:ext cx="3887788" cy="2378075"/>
          </a:xfrm>
          <a:prstGeom prst="rect">
            <a:avLst/>
          </a:prstGeom>
          <a:noFill/>
          <a:ln w="9525">
            <a:noFill/>
            <a:miter lim="800000"/>
            <a:headEnd/>
            <a:tailEnd/>
          </a:ln>
        </p:spPr>
      </p:pic>
      <p:pic>
        <p:nvPicPr>
          <p:cNvPr id="15365" name="Picture 2"/>
          <p:cNvPicPr>
            <a:picLocks noChangeAspect="1"/>
          </p:cNvPicPr>
          <p:nvPr/>
        </p:nvPicPr>
        <p:blipFill>
          <a:blip r:embed="rId3"/>
          <a:srcRect/>
          <a:stretch>
            <a:fillRect/>
          </a:stretch>
        </p:blipFill>
        <p:spPr bwMode="auto">
          <a:xfrm>
            <a:off x="4481513" y="3465513"/>
            <a:ext cx="4248150" cy="28305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2_Flow">
      <a:majorFont>
        <a:latin typeface=""/>
        <a:ea typeface=""/>
        <a:cs typeface=""/>
      </a:majorFont>
      <a:minorFont>
        <a:latin typeface=""/>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4981</TotalTime>
  <Words>1389</Words>
  <Application>Microsoft Office PowerPoint</Application>
  <PresentationFormat>On-screen Show (4:3)</PresentationFormat>
  <Paragraphs>191</Paragraphs>
  <Slides>39</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Tahoma</vt:lpstr>
      <vt:lpstr>Arial</vt:lpstr>
      <vt:lpstr>Wingdings</vt:lpstr>
      <vt:lpstr>Calibri</vt:lpstr>
      <vt:lpstr>Wingdings 2</vt:lpstr>
      <vt:lpstr>Impact</vt:lpstr>
      <vt:lpstr>Swis721 Blk BT</vt:lpstr>
      <vt:lpstr>Swis721 BlkCn BT</vt:lpstr>
      <vt:lpstr>Franklin Gothic Demi</vt:lpstr>
      <vt:lpstr>Courier New</vt:lpstr>
      <vt:lpstr>Times New Roman</vt:lpstr>
      <vt:lpstr>Constantia</vt:lpstr>
      <vt:lpstr>Monotype Corsiva</vt:lpstr>
      <vt:lpstr>Network</vt:lpstr>
      <vt:lpstr>2_Flow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Mulabdic days of culture  is a manifestation organized by our library and entirely dedicated to this master of literature </vt:lpstr>
      <vt:lpstr>With support by the local government it has become an annual culinary tradition for local connoiseurs</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At the base of mountain Ozren, according to estimates the cave is 2500 meters long. </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OPĆINA MAGLAJ</dc:title>
  <dc:creator>Vista</dc:creator>
  <cp:lastModifiedBy>Windows User</cp:lastModifiedBy>
  <cp:revision>356</cp:revision>
  <dcterms:created xsi:type="dcterms:W3CDTF">2011-08-22T08:43:32Z</dcterms:created>
  <dcterms:modified xsi:type="dcterms:W3CDTF">2019-05-15T13:46:57Z</dcterms:modified>
</cp:coreProperties>
</file>